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5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11" r:id="rId16"/>
    <p:sldId id="312" r:id="rId17"/>
    <p:sldId id="269" r:id="rId18"/>
    <p:sldId id="310" r:id="rId19"/>
    <p:sldId id="272" r:id="rId20"/>
    <p:sldId id="302" r:id="rId21"/>
    <p:sldId id="303" r:id="rId22"/>
    <p:sldId id="276" r:id="rId23"/>
    <p:sldId id="277" r:id="rId24"/>
    <p:sldId id="278" r:id="rId25"/>
    <p:sldId id="308" r:id="rId26"/>
    <p:sldId id="307" r:id="rId27"/>
    <p:sldId id="281" r:id="rId28"/>
    <p:sldId id="282" r:id="rId29"/>
    <p:sldId id="283" r:id="rId30"/>
    <p:sldId id="284" r:id="rId31"/>
    <p:sldId id="285" r:id="rId32"/>
    <p:sldId id="313" r:id="rId33"/>
    <p:sldId id="27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51450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5Mn81VdIVNclzG9zVCkiHQAG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962C06-D28D-4C4B-A051-7FB3DB5599F3}">
  <a:tblStyle styleId="{8F962C06-D28D-4C4B-A051-7FB3DB5599F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EEC"/>
          </a:solidFill>
        </a:fill>
      </a:tcStyle>
    </a:wholeTbl>
    <a:band1H>
      <a:tcTxStyle/>
      <a:tcStyle>
        <a:tcBdr/>
        <a:fill>
          <a:solidFill>
            <a:srgbClr val="CADC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C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56" y="234"/>
      </p:cViewPr>
      <p:guideLst>
        <p:guide orient="horz" pos="1620"/>
        <p:guide pos="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Paul explains the programm from a technical standpoint</a:t>
            </a: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46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38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Fabian goes in depth about the testing process and its results</a:t>
            </a:r>
            <a:endParaRPr/>
          </a:p>
        </p:txBody>
      </p:sp>
      <p:sp>
        <p:nvSpPr>
          <p:cNvPr id="338" name="Google Shape;3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e5a8fbeb6_3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3e5a8fbeb6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959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e5a8fbeb6_3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e5a8fbeb6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e5a8fbeb6_3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3e5a8fbeb6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98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e5a8fbeb6_3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13e5a8fbeb6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662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e5a8fbeb6_3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3e5a8fbeb6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e5a8fbeb6_3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3e5a8fbeb6_3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e5a8fbeb6_3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e5a8fbeb6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e5a8fbeb6_3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e5a8fbeb6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825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e5a8fbeb6_3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e5a8fbeb6_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920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Anne describes the possible way forward and what we would have done different</a:t>
            </a:r>
            <a:endParaRPr/>
          </a:p>
        </p:txBody>
      </p:sp>
      <p:sp>
        <p:nvSpPr>
          <p:cNvPr id="474" name="Google Shape;4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e5a8fbeb6_7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13e5a8fbeb6_7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e5a8fbeb6_7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13e5a8fbeb6_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503" name="Google Shape;5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Joris gives an overview of the key functionalities and the graphical interfaces</a:t>
            </a:r>
            <a:endParaRPr/>
          </a:p>
        </p:txBody>
      </p:sp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e5a8fbeb6_3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3e5a8fbeb6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e5a8fbeb6_3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3e5a8fbeb6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1949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e5a8fbeb6_3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3e5a8fbeb6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16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e5a8fbeb6_3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3e5a8fbeb6_3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e5a8fbeb6_3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13e5a8fbeb6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e5a8fbeb6_3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3e5a8fbeb6_3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e5a8fbeb6_3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13e5a8fbeb6_3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e5a8fbeb6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e5a8fbeb6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e5a8fbeb6_3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3e5a8fbeb6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e5a8fbeb6_3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3e5a8fbeb6_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e5a8fbeb6_3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3e5a8fbeb6_3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e5a8fbeb6_3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13e5a8fbeb6_3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e5a8fbeb6_3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13e5a8fbeb6_3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e5a8fbeb6_3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3e5a8fbeb6_3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e5a8fbeb6_3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13e5a8fbeb6_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e5a8fbeb6_3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3e5a8fbeb6_3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e5a8fbeb6_3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624" name="Google Shape;624;g13e5a8fbeb6_3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3e5a8fbeb6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3e5a8fbeb6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e5a8fbeb6_3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Bild 1: The AOI transition diagram represents AOIs viewed by a participant with a color coding corresponding to the fixation count. Transitions between AOIs are represented by arrow lines where the thickness corresponds to the number of transitions..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Bild 2: AOI transition and completion time diagram for three participants. The circle segments indicate the aggregated fixation duration within an AOI.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de-DE"/>
              <a:t>Bild 3: Fixation transition diagram for three participants showing all fixations of the participants inside the AOIs as well as between AOIs.</a:t>
            </a:r>
            <a:endParaRPr/>
          </a:p>
        </p:txBody>
      </p:sp>
      <p:sp>
        <p:nvSpPr>
          <p:cNvPr id="643" name="Google Shape;643;g13e5a8fbeb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>
            <a:spLocks noGrp="1"/>
          </p:cNvSpPr>
          <p:nvPr>
            <p:ph type="pic" idx="2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25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57" cy="28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675" cy="50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/>
          <p:nvPr/>
        </p:nvSpPr>
        <p:spPr>
          <a:xfrm>
            <a:off x="116600" y="4895776"/>
            <a:ext cx="3606670" cy="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The Research University in the Helmholtz Association</a:t>
            </a:r>
            <a:endParaRPr/>
          </a:p>
        </p:txBody>
      </p:sp>
      <p:sp>
        <p:nvSpPr>
          <p:cNvPr id="24" name="Google Shape;24;p25"/>
          <p:cNvSpPr txBox="1"/>
          <p:nvPr/>
        </p:nvSpPr>
        <p:spPr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/>
          </a:p>
        </p:txBody>
      </p:sp>
      <p:pic>
        <p:nvPicPr>
          <p:cNvPr id="25" name="Google Shape;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00" y="360000"/>
            <a:ext cx="1621550" cy="7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815" y="354300"/>
            <a:ext cx="2658185" cy="75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gleich">
  <p:cSld name="1_Vergleich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>
            <a:spLocks noGrp="1"/>
          </p:cNvSpPr>
          <p:nvPr>
            <p:ph type="pic" idx="2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4"/>
          </p:nvPr>
        </p:nvSpPr>
        <p:spPr>
          <a:xfrm>
            <a:off x="4645818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1_Nur Tite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>
            <a:spLocks noGrp="1"/>
          </p:cNvSpPr>
          <p:nvPr>
            <p:ph type="pic" idx="2"/>
          </p:nvPr>
        </p:nvSpPr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ur Titel">
  <p:cSld name="2_Nur Titel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/>
          <p:nvPr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6"/>
          <p:cNvSpPr>
            <a:spLocks noGrp="1"/>
          </p:cNvSpPr>
          <p:nvPr>
            <p:ph type="pic" idx="2"/>
          </p:nvPr>
        </p:nvSpPr>
        <p:spPr>
          <a:xfrm>
            <a:off x="0" y="1328419"/>
            <a:ext cx="9144000" cy="3419793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>
  <p:cSld name="Inhalt mit Überschrif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>
            <a:spLocks noGrp="1"/>
          </p:cNvSpPr>
          <p:nvPr>
            <p:ph type="body" idx="1"/>
          </p:nvPr>
        </p:nvSpPr>
        <p:spPr>
          <a:xfrm>
            <a:off x="3861640" y="1188000"/>
            <a:ext cx="4882310" cy="32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  <a:defRPr sz="1500"/>
            </a:lvl1pPr>
            <a:lvl2pPr marL="914400" lvl="1" indent="-304037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Char char="•"/>
              <a:defRPr sz="1350"/>
            </a:lvl2pPr>
            <a:lvl3pPr marL="1371600" lvl="2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/>
            </a:lvl3pPr>
            <a:lvl4pPr marL="1828800" lvl="3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body" idx="2"/>
          </p:nvPr>
        </p:nvSpPr>
        <p:spPr>
          <a:xfrm>
            <a:off x="400051" y="1188001"/>
            <a:ext cx="3178969" cy="32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>
  <p:cSld name="Bild mit Überschrif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>
            <a:spLocks noGrp="1"/>
          </p:cNvSpPr>
          <p:nvPr>
            <p:ph type="pic" idx="2"/>
          </p:nvPr>
        </p:nvSpPr>
        <p:spPr>
          <a:xfrm>
            <a:off x="1843915" y="468662"/>
            <a:ext cx="5471285" cy="311286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3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1"/>
          </p:nvPr>
        </p:nvSpPr>
        <p:spPr>
          <a:xfrm>
            <a:off x="1846522" y="4099062"/>
            <a:ext cx="5468677" cy="57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body" idx="1"/>
          </p:nvPr>
        </p:nvSpPr>
        <p:spPr>
          <a:xfrm rot="5400000">
            <a:off x="2815669" y="-1347311"/>
            <a:ext cx="3512663" cy="8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0"/>
          <p:cNvSpPr txBox="1">
            <a:spLocks noGrp="1"/>
          </p:cNvSpPr>
          <p:nvPr>
            <p:ph type="title"/>
          </p:nvPr>
        </p:nvSpPr>
        <p:spPr>
          <a:xfrm rot="5400000">
            <a:off x="5576113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body" idx="1"/>
          </p:nvPr>
        </p:nvSpPr>
        <p:spPr>
          <a:xfrm rot="5400000">
            <a:off x="1334614" y="-658746"/>
            <a:ext cx="4360224" cy="62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5a8fbeb6_3_10"/>
          <p:cNvSpPr>
            <a:spLocks noGrp="1"/>
          </p:cNvSpPr>
          <p:nvPr>
            <p:ph type="pic" idx="2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3e5a8fbeb6_3_10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57" cy="28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13e5a8fbeb6_3_10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675" cy="50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13e5a8fbeb6_3_10"/>
          <p:cNvSpPr txBox="1"/>
          <p:nvPr/>
        </p:nvSpPr>
        <p:spPr>
          <a:xfrm>
            <a:off x="116600" y="4895776"/>
            <a:ext cx="3606670" cy="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The Research University in the Helmholtz Association</a:t>
            </a:r>
            <a:endParaRPr/>
          </a:p>
        </p:txBody>
      </p:sp>
      <p:sp>
        <p:nvSpPr>
          <p:cNvPr id="128" name="Google Shape;128;g13e5a8fbeb6_3_10"/>
          <p:cNvSpPr txBox="1"/>
          <p:nvPr/>
        </p:nvSpPr>
        <p:spPr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/>
          </a:p>
        </p:txBody>
      </p:sp>
      <p:pic>
        <p:nvPicPr>
          <p:cNvPr id="129" name="Google Shape;129;g13e5a8fbeb6_3_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00" y="360000"/>
            <a:ext cx="1621550" cy="7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3e5a8fbeb6_3_10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815" y="354300"/>
            <a:ext cx="2658185" cy="75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5a8fbeb6_3_1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3e5a8fbeb6_3_1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3_Nur Titel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e5a8fbeb6_3_2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13e5a8fbeb6_3_2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7" name="Google Shape;137;g13e5a8fbeb6_3_2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3e5a8fbeb6_3_21"/>
          <p:cNvSpPr>
            <a:spLocks noGrp="1"/>
          </p:cNvSpPr>
          <p:nvPr>
            <p:ph type="pic" idx="2"/>
          </p:nvPr>
        </p:nvSpPr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e5a8fbeb6_3_26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318007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13e5a8fbeb6_3_2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3e5a8fbeb6_3_2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3" name="Google Shape;143;g13e5a8fbeb6_3_2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5a8fbeb6_3_3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3e5a8fbeb6_3_3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7" name="Google Shape;147;g13e5a8fbeb6_3_3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gleich">
  <p:cSld name="1_Vergleich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e5a8fbeb6_3_41"/>
          <p:cNvSpPr>
            <a:spLocks noGrp="1"/>
          </p:cNvSpPr>
          <p:nvPr>
            <p:ph type="pic" idx="2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3e5a8fbeb6_3_41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7" name="Google Shape;157;g13e5a8fbeb6_3_41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g13e5a8fbeb6_3_41"/>
          <p:cNvSpPr txBox="1">
            <a:spLocks noGrp="1"/>
          </p:cNvSpPr>
          <p:nvPr>
            <p:ph type="body" idx="4"/>
          </p:nvPr>
        </p:nvSpPr>
        <p:spPr>
          <a:xfrm>
            <a:off x="4645818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g13e5a8fbeb6_3_4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13e5a8fbeb6_3_4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1" name="Google Shape;161;g13e5a8fbeb6_3_4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1_Titelfoli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e5a8fbeb6_3_49"/>
          <p:cNvSpPr>
            <a:spLocks noGrp="1"/>
          </p:cNvSpPr>
          <p:nvPr>
            <p:ph type="pic" idx="2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3e5a8fbeb6_3_49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57" cy="28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13e5a8fbeb6_3_49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675" cy="50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13e5a8fbeb6_3_49"/>
          <p:cNvSpPr txBox="1"/>
          <p:nvPr/>
        </p:nvSpPr>
        <p:spPr>
          <a:xfrm>
            <a:off x="116600" y="4895776"/>
            <a:ext cx="3606670" cy="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rPr lang="de-DE"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The Research University in the Helmholtz Association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3e5a8fbeb6_3_49"/>
          <p:cNvSpPr txBox="1"/>
          <p:nvPr/>
        </p:nvSpPr>
        <p:spPr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de-DE" sz="16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13e5a8fbeb6_3_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00" y="360000"/>
            <a:ext cx="1621550" cy="7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3e5a8fbeb6_3_49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815" y="354300"/>
            <a:ext cx="2658185" cy="75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Zwei Inhalte">
  <p:cSld name="1_Zwei Inhalt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5a8fbeb6_3_57"/>
          <p:cNvSpPr>
            <a:spLocks noGrp="1"/>
          </p:cNvSpPr>
          <p:nvPr>
            <p:ph type="pic" idx="2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3e5a8fbeb6_3_57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114800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g13e5a8fbeb6_3_5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13e5a8fbeb6_3_5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5" name="Google Shape;175;g13e5a8fbeb6_3_5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5a8fbeb6_3_6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8" name="Google Shape;178;g13e5a8fbeb6_3_63"/>
          <p:cNvSpPr txBox="1">
            <a:spLocks noGrp="1"/>
          </p:cNvSpPr>
          <p:nvPr>
            <p:ph type="body" idx="2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13e5a8fbeb6_3_63"/>
          <p:cNvSpPr txBox="1">
            <a:spLocks noGrp="1"/>
          </p:cNvSpPr>
          <p:nvPr>
            <p:ph type="body" idx="3"/>
          </p:nvPr>
        </p:nvSpPr>
        <p:spPr>
          <a:xfrm>
            <a:off x="4645818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g13e5a8fbeb6_3_63"/>
          <p:cNvSpPr txBox="1">
            <a:spLocks noGrp="1"/>
          </p:cNvSpPr>
          <p:nvPr>
            <p:ph type="body" idx="4"/>
          </p:nvPr>
        </p:nvSpPr>
        <p:spPr>
          <a:xfrm>
            <a:off x="4645818" y="1937441"/>
            <a:ext cx="4098132" cy="27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g13e5a8fbeb6_3_6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13e5a8fbeb6_3_6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3" name="Google Shape;183;g13e5a8fbeb6_3_6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1_Nur Titel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e5a8fbeb6_3_7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g13e5a8fbeb6_3_7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7" name="Google Shape;187;g13e5a8fbeb6_3_7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13e5a8fbeb6_3_71"/>
          <p:cNvSpPr>
            <a:spLocks noGrp="1"/>
          </p:cNvSpPr>
          <p:nvPr>
            <p:ph type="pic" idx="2"/>
          </p:nvPr>
        </p:nvSpPr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ur Titel">
  <p:cSld name="2_Nur Titel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e5a8fbeb6_3_7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13e5a8fbeb6_3_7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2" name="Google Shape;192;g13e5a8fbeb6_3_7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13e5a8fbeb6_3_76"/>
          <p:cNvSpPr/>
          <p:nvPr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3e5a8fbeb6_3_76"/>
          <p:cNvSpPr>
            <a:spLocks noGrp="1"/>
          </p:cNvSpPr>
          <p:nvPr>
            <p:ph type="pic" idx="2"/>
          </p:nvPr>
        </p:nvSpPr>
        <p:spPr>
          <a:xfrm>
            <a:off x="0" y="1328419"/>
            <a:ext cx="9144000" cy="3419793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>
  <p:cSld name="Inhalt mit Überschrif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5a8fbeb6_3_82"/>
          <p:cNvSpPr txBox="1">
            <a:spLocks noGrp="1"/>
          </p:cNvSpPr>
          <p:nvPr>
            <p:ph type="body" idx="1"/>
          </p:nvPr>
        </p:nvSpPr>
        <p:spPr>
          <a:xfrm>
            <a:off x="3861640" y="1188000"/>
            <a:ext cx="4882310" cy="32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242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  <a:defRPr sz="1500"/>
            </a:lvl1pPr>
            <a:lvl2pPr marL="914400" lvl="1" indent="-304037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Char char="•"/>
              <a:defRPr sz="1350"/>
            </a:lvl2pPr>
            <a:lvl3pPr marL="1371600" lvl="2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/>
            </a:lvl3pPr>
            <a:lvl4pPr marL="1828800" lvl="3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7" name="Google Shape;197;g13e5a8fbeb6_3_82"/>
          <p:cNvSpPr txBox="1">
            <a:spLocks noGrp="1"/>
          </p:cNvSpPr>
          <p:nvPr>
            <p:ph type="body" idx="2"/>
          </p:nvPr>
        </p:nvSpPr>
        <p:spPr>
          <a:xfrm>
            <a:off x="400051" y="1188001"/>
            <a:ext cx="3178969" cy="320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98" name="Google Shape;198;g13e5a8fbeb6_3_8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13e5a8fbeb6_3_8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0" name="Google Shape;200;g13e5a8fbeb6_3_8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>
  <p:cSld name="Bild mit Überschrif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5a8fbeb6_3_88"/>
          <p:cNvSpPr>
            <a:spLocks noGrp="1"/>
          </p:cNvSpPr>
          <p:nvPr>
            <p:ph type="pic" idx="2"/>
          </p:nvPr>
        </p:nvSpPr>
        <p:spPr>
          <a:xfrm>
            <a:off x="1843915" y="468662"/>
            <a:ext cx="5471285" cy="3112861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g13e5a8fbeb6_3_8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13e5a8fbeb6_3_8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5" name="Google Shape;205;g13e5a8fbeb6_3_88"/>
          <p:cNvSpPr txBox="1">
            <a:spLocks noGrp="1"/>
          </p:cNvSpPr>
          <p:nvPr>
            <p:ph type="title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13e5a8fbeb6_3_88"/>
          <p:cNvSpPr txBox="1">
            <a:spLocks noGrp="1"/>
          </p:cNvSpPr>
          <p:nvPr>
            <p:ph type="body" idx="1"/>
          </p:nvPr>
        </p:nvSpPr>
        <p:spPr>
          <a:xfrm>
            <a:off x="1846522" y="4099062"/>
            <a:ext cx="5468677" cy="57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24"/>
              <a:buFont typeface="Arial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92"/>
              <a:buFont typeface="Arial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660"/>
              <a:buFont typeface="Arial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3_Nur Tite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>
            <a:spLocks noGrp="1"/>
          </p:cNvSpPr>
          <p:nvPr>
            <p:ph type="pic" idx="2"/>
          </p:nvPr>
        </p:nvSpPr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>
  <p:cSld name="Titel und vertikaler 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e5a8fbeb6_3_94"/>
          <p:cNvSpPr txBox="1">
            <a:spLocks noGrp="1"/>
          </p:cNvSpPr>
          <p:nvPr>
            <p:ph type="body" idx="1"/>
          </p:nvPr>
        </p:nvSpPr>
        <p:spPr>
          <a:xfrm rot="5400000">
            <a:off x="2815669" y="-1347311"/>
            <a:ext cx="3512663" cy="8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g13e5a8fbeb6_3_9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13e5a8fbeb6_3_9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1" name="Google Shape;211;g13e5a8fbeb6_3_9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e5a8fbeb6_3_99"/>
          <p:cNvSpPr txBox="1">
            <a:spLocks noGrp="1"/>
          </p:cNvSpPr>
          <p:nvPr>
            <p:ph type="title"/>
          </p:nvPr>
        </p:nvSpPr>
        <p:spPr>
          <a:xfrm rot="5400000">
            <a:off x="5576113" y="1468202"/>
            <a:ext cx="436022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13e5a8fbeb6_3_99"/>
          <p:cNvSpPr txBox="1">
            <a:spLocks noGrp="1"/>
          </p:cNvSpPr>
          <p:nvPr>
            <p:ph type="body" idx="1"/>
          </p:nvPr>
        </p:nvSpPr>
        <p:spPr>
          <a:xfrm rot="5400000">
            <a:off x="1334614" y="-658746"/>
            <a:ext cx="4360224" cy="62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g13e5a8fbeb6_3_9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13e5a8fbeb6_3_9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5a8fbeb6_3_35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114800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13e5a8fbeb6_3_35"/>
          <p:cNvSpPr txBox="1">
            <a:spLocks noGrp="1"/>
          </p:cNvSpPr>
          <p:nvPr>
            <p:ph type="body" idx="2"/>
          </p:nvPr>
        </p:nvSpPr>
        <p:spPr>
          <a:xfrm>
            <a:off x="4629150" y="1188000"/>
            <a:ext cx="4114799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g13e5a8fbeb6_3_35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13e5a8fbeb6_3_35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3" name="Google Shape;153;g13e5a8fbeb6_3_35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33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318007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114800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2"/>
          </p:nvPr>
        </p:nvSpPr>
        <p:spPr>
          <a:xfrm>
            <a:off x="4629150" y="1188000"/>
            <a:ext cx="4114799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2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body" idx="3"/>
          </p:nvPr>
        </p:nvSpPr>
        <p:spPr>
          <a:xfrm>
            <a:off x="4645818" y="1188000"/>
            <a:ext cx="4098132" cy="6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88"/>
              <a:buFont typeface="Arial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body" idx="4"/>
          </p:nvPr>
        </p:nvSpPr>
        <p:spPr>
          <a:xfrm>
            <a:off x="4645818" y="1937441"/>
            <a:ext cx="4098132" cy="27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1_Titelfoli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>
            <a:spLocks noGrp="1"/>
          </p:cNvSpPr>
          <p:nvPr>
            <p:ph type="pic" idx="2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57" cy="28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88"/>
              <a:buFont typeface="Arial"/>
              <a:buNone/>
              <a:defRPr sz="2600" b="1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675" cy="50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1pPr>
            <a:lvl2pPr marL="914400" lvl="1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3pPr>
            <a:lvl4pPr marL="1828800" lvl="3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4pPr>
            <a:lvl5pPr marL="2286000" lvl="4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  <a:defRPr sz="1800" b="1" i="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/>
          <p:nvPr/>
        </p:nvSpPr>
        <p:spPr>
          <a:xfrm>
            <a:off x="116600" y="4895776"/>
            <a:ext cx="3606670" cy="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None/>
            </a:pPr>
            <a:r>
              <a:rPr lang="de-DE"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KIT – The Research University in the Helmholtz Association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2"/>
          <p:cNvSpPr txBox="1"/>
          <p:nvPr/>
        </p:nvSpPr>
        <p:spPr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de-DE" sz="1600" b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www.kit.edu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00" y="360000"/>
            <a:ext cx="1621550" cy="75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815" y="354300"/>
            <a:ext cx="2658185" cy="75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Zwei Inhalte">
  <p:cSld name="1_Zwei Inhal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114800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036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/>
            </a:lvl1pPr>
            <a:lvl2pPr marL="914400" lvl="1" indent="-329183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/>
            </a:lvl2pPr>
            <a:lvl3pPr marL="1371600" lvl="2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3pPr>
            <a:lvl4pPr marL="1828800" lvl="3" indent="-318008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/>
            </a:lvl4pPr>
            <a:lvl5pPr marL="2286000" lvl="4" indent="-295656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9183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800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800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656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24"/>
          <p:cNvCxnSpPr/>
          <p:nvPr/>
        </p:nvCxnSpPr>
        <p:spPr>
          <a:xfrm>
            <a:off x="107947" y="4741374"/>
            <a:ext cx="8928107" cy="745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13;p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68000" y="331200"/>
            <a:ext cx="1079999" cy="5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" name="Google Shape;16;p24"/>
          <p:cNvSpPr txBox="1"/>
          <p:nvPr/>
        </p:nvSpPr>
        <p:spPr>
          <a:xfrm>
            <a:off x="1700330" y="4748824"/>
            <a:ext cx="368129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Adaptive Systems Seminar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Paul Ferlitz, Anne Hoff, Marcel Namyslo, Fabian Weschenfelder, Joris Wessels</a:t>
            </a:r>
            <a:endParaRPr/>
          </a:p>
        </p:txBody>
      </p:sp>
      <p:sp>
        <p:nvSpPr>
          <p:cNvPr id="17" name="Google Shape;17;p24"/>
          <p:cNvSpPr txBox="1"/>
          <p:nvPr/>
        </p:nvSpPr>
        <p:spPr>
          <a:xfrm>
            <a:off x="4353500" y="4748824"/>
            <a:ext cx="3245053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Institute of Information Systems and Marketing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create value from information</a:t>
            </a:r>
            <a:endParaRPr/>
          </a:p>
        </p:txBody>
      </p:sp>
      <p:pic>
        <p:nvPicPr>
          <p:cNvPr id="18" name="Google Shape;18;p24" descr="A picture containing drawing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29549" y="4819852"/>
            <a:ext cx="918449" cy="2611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>
          <p15:clr>
            <a:srgbClr val="F26B43"/>
          </p15:clr>
        </p15:guide>
        <p15:guide id="2" orient="horz" pos="464">
          <p15:clr>
            <a:srgbClr val="F26B43"/>
          </p15:clr>
        </p15:guide>
        <p15:guide id="3" pos="4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5a8fbeb6_3_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g13e5a8fbeb6_3_0"/>
          <p:cNvSpPr txBox="1"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9183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800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800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8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656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56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6" name="Google Shape;116;g13e5a8fbeb6_3_0"/>
          <p:cNvCxnSpPr/>
          <p:nvPr/>
        </p:nvCxnSpPr>
        <p:spPr>
          <a:xfrm>
            <a:off x="107947" y="4741374"/>
            <a:ext cx="8928107" cy="745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7" name="Google Shape;117;g13e5a8fbeb6_3_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68000" y="331200"/>
            <a:ext cx="1079999" cy="5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3e5a8fbeb6_3_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13e5a8fbeb6_3_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0" name="Google Shape;120;g13e5a8fbeb6_3_0"/>
          <p:cNvSpPr txBox="1"/>
          <p:nvPr/>
        </p:nvSpPr>
        <p:spPr>
          <a:xfrm>
            <a:off x="1700330" y="4748824"/>
            <a:ext cx="368129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Adaptive Systems Seminar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Paul Ferlitz, Anne Hoff, Marcel Namyslo, Fabian Weschenfelder, Joris Wessels</a:t>
            </a:r>
            <a:endParaRPr/>
          </a:p>
        </p:txBody>
      </p:sp>
      <p:sp>
        <p:nvSpPr>
          <p:cNvPr id="121" name="Google Shape;121;g13e5a8fbeb6_3_0"/>
          <p:cNvSpPr txBox="1"/>
          <p:nvPr/>
        </p:nvSpPr>
        <p:spPr>
          <a:xfrm>
            <a:off x="4353500" y="4748824"/>
            <a:ext cx="3245053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Institute of Information Systems and Marketing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create value from information</a:t>
            </a:r>
            <a:endParaRPr/>
          </a:p>
        </p:txBody>
      </p:sp>
      <p:pic>
        <p:nvPicPr>
          <p:cNvPr id="122" name="Google Shape;122;g13e5a8fbeb6_3_0" descr="A picture containing drawing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29549" y="4819852"/>
            <a:ext cx="918449" cy="2611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>
          <p15:clr>
            <a:srgbClr val="F26B43"/>
          </p15:clr>
        </p15:guide>
        <p15:guide id="2" orient="horz" pos="464">
          <p15:clr>
            <a:srgbClr val="F26B43"/>
          </p15:clr>
        </p15:guide>
        <p15:guide id="3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media/EWsdCpqX0AA6bvo?format=png&amp;name=small" TargetMode="External"/><Relationship Id="rId7" Type="http://schemas.openxmlformats.org/officeDocument/2006/relationships/hyperlink" Target="https://www.dkriesel.com/_media/blog/2014/xerox-ccc-davidkriesel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icons8.com/" TargetMode="External"/><Relationship Id="rId5" Type="http://schemas.openxmlformats.org/officeDocument/2006/relationships/hyperlink" Target="https://i.pinimg.com/474x/10/33/37/103337054b70ccf07eb3a1f0a60a836a.jpg" TargetMode="External"/><Relationship Id="rId4" Type="http://schemas.openxmlformats.org/officeDocument/2006/relationships/hyperlink" Target="https://imgflip.com/i/4tqns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57" cy="28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User Adaptive Systems Seminar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endParaRPr/>
          </a:p>
        </p:txBody>
      </p:sp>
      <p:sp>
        <p:nvSpPr>
          <p:cNvPr id="222" name="Google Shape;222;p1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675" cy="50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Final Presentation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Paul Ferlitz, Anne Hoff, Marcel Namyslo, Fabian Weschenfelder, Joris Wessels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27.07.2020</a:t>
            </a:r>
            <a:endParaRPr/>
          </a:p>
        </p:txBody>
      </p:sp>
      <p:pic>
        <p:nvPicPr>
          <p:cNvPr id="223" name="Google Shape;22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811" b="18810"/>
          <a:stretch/>
        </p:blipFill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27.07.2022</a:t>
            </a:r>
            <a:endParaRPr/>
          </a:p>
        </p:txBody>
      </p:sp>
      <p:sp>
        <p:nvSpPr>
          <p:cNvPr id="305" name="Google Shape;305;p1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306" name="Google Shape;306;p1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Technical Structure</a:t>
            </a:r>
            <a:endParaRPr/>
          </a:p>
        </p:txBody>
      </p:sp>
      <p:pic>
        <p:nvPicPr>
          <p:cNvPr id="307" name="Google Shape;307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5" b="444"/>
          <a:stretch/>
        </p:blipFill>
        <p:spPr>
          <a:xfrm>
            <a:off x="0" y="1323495"/>
            <a:ext cx="9144000" cy="3304541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Hosts Tobii library</a:t>
            </a:r>
            <a:endParaRPr sz="2000"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Manages eyetracker</a:t>
            </a:r>
            <a:endParaRPr sz="2000"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Saves datapoints to a CSV file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313" name="Google Shape;313;p1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14" name="Google Shape;314;p1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315" name="Google Shape;315;p1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Technical Structure – C++</a:t>
            </a:r>
            <a:endParaRPr/>
          </a:p>
        </p:txBody>
      </p:sp>
      <p:pic>
        <p:nvPicPr>
          <p:cNvPr id="316" name="Google Shape;316;p11"/>
          <p:cNvPicPr preferRelativeResize="0"/>
          <p:nvPr/>
        </p:nvPicPr>
        <p:blipFill rotWithShape="1">
          <a:blip r:embed="rId3">
            <a:alphaModFix/>
          </a:blip>
          <a:srcRect t="1747" b="7687"/>
          <a:stretch/>
        </p:blipFill>
        <p:spPr>
          <a:xfrm>
            <a:off x="6168425" y="2426975"/>
            <a:ext cx="2699825" cy="20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X and Y coordinates (clamped)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Validity (looking on screen?)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Timestamp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322" name="Google Shape;322;p1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23" name="Google Shape;323;p1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324" name="Google Shape;324;p1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Technical Structure – CSV</a:t>
            </a:r>
            <a:endParaRPr/>
          </a:p>
        </p:txBody>
      </p:sp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l="1993" r="1994"/>
          <a:stretch/>
        </p:blipFill>
        <p:spPr>
          <a:xfrm>
            <a:off x="4645820" y="1457979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4">
            <a:alphaModFix/>
          </a:blip>
          <a:srcRect l="7695" t="17889" r="6979" b="18782"/>
          <a:stretch/>
        </p:blipFill>
        <p:spPr>
          <a:xfrm>
            <a:off x="267800" y="3033250"/>
            <a:ext cx="2264026" cy="16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Reads datapoints from the CSV file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Analyses region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Tracks focus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Shows pop-ups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Generates statistics (graph, heatmap, donut chart)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Technical Structure – Python</a:t>
            </a:r>
            <a:endParaRPr/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1650" y="1133675"/>
            <a:ext cx="1859575" cy="2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de-DE" dirty="0"/>
              <a:t>Technical </a:t>
            </a:r>
            <a:r>
              <a:rPr lang="de-DE" dirty="0" err="1"/>
              <a:t>Structure</a:t>
            </a:r>
            <a:r>
              <a:rPr lang="de-DE" dirty="0"/>
              <a:t> – Python - </a:t>
            </a:r>
            <a:r>
              <a:rPr lang="de-DE" sz="2400" dirty="0" err="1"/>
              <a:t>Analyses</a:t>
            </a:r>
            <a:r>
              <a:rPr lang="de-DE" sz="2400" dirty="0"/>
              <a:t> </a:t>
            </a:r>
            <a:r>
              <a:rPr lang="de-DE" sz="2400" dirty="0" err="1"/>
              <a:t>region</a:t>
            </a: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535601C-16EF-A8D9-C0B3-3CC168F2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5" y="1668650"/>
            <a:ext cx="3637824" cy="180778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A54BCB3-F854-2D37-5A8B-E7518D833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011" y="1146388"/>
            <a:ext cx="4954224" cy="285231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04FAA2-72B1-520B-4E96-91E3807C0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77" y="2013392"/>
            <a:ext cx="8739845" cy="111830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1987405-3D5E-F358-ED1D-16192939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72" y="930624"/>
            <a:ext cx="6954253" cy="36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27337E-6 L -0.20799 0.0323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99" y="1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Reads datapoints from the CSV file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Analyses region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Tracks focus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Shows pop-ups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sz="200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/>
              <a:t>Generates statistics (graph, heatmap, donut chart)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Technical Structure – Python</a:t>
            </a:r>
            <a:endParaRPr/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1650" y="1133675"/>
            <a:ext cx="1859575" cy="224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2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27.07.2022</a:t>
            </a:r>
            <a:endParaRPr/>
          </a:p>
        </p:txBody>
      </p:sp>
      <p:sp>
        <p:nvSpPr>
          <p:cNvPr id="341" name="Google Shape;341;p1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342" name="Google Shape;342;p1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Testing</a:t>
            </a:r>
            <a:endParaRPr/>
          </a:p>
        </p:txBody>
      </p:sp>
      <p:pic>
        <p:nvPicPr>
          <p:cNvPr id="343" name="Google Shape;343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5" b="444"/>
          <a:stretch/>
        </p:blipFill>
        <p:spPr>
          <a:xfrm>
            <a:off x="0" y="1323495"/>
            <a:ext cx="9144000" cy="3304541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e5a8fbeb6_3_10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26.07.2022</a:t>
            </a:r>
            <a:endParaRPr/>
          </a:p>
        </p:txBody>
      </p:sp>
      <p:sp>
        <p:nvSpPr>
          <p:cNvPr id="349" name="Google Shape;349;g13e5a8fbeb6_3_10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50" name="Google Shape;350;g13e5a8fbeb6_3_10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dirty="0" err="1"/>
              <a:t>Testing</a:t>
            </a:r>
            <a:r>
              <a:rPr lang="de-DE" dirty="0"/>
              <a:t> – </a:t>
            </a:r>
            <a:r>
              <a:rPr lang="de-DE" dirty="0" err="1"/>
              <a:t>Procedure</a:t>
            </a:r>
            <a:r>
              <a:rPr lang="de-DE" dirty="0"/>
              <a:t> &amp; Sample</a:t>
            </a:r>
            <a:endParaRPr dirty="0"/>
          </a:p>
        </p:txBody>
      </p:sp>
      <p:pic>
        <p:nvPicPr>
          <p:cNvPr id="353" name="Google Shape;353;g13e5a8fbeb6_3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8628" y="1854873"/>
            <a:ext cx="942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3e5a8fbeb6_3_104" descr="Ein Bild, das Tex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502" y="2019911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3e5a8fbeb6_3_104" descr="Ein Bild, das Tex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6800" y="379244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3e5a8fbeb6_3_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3911" y="3779181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e5a8fbeb6_3_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2191" y="2086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3e5a8fbeb6_3_104" descr="Ein Bild, das Text, ClipArt enthält.&#10;&#10;Automatisch generierte Beschreibu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3599" y="345686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e5a8fbeb6_3_10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62228" y="345686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3e5a8fbeb6_3_10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01598" y="1861236"/>
            <a:ext cx="1931204" cy="193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71;g13e5a8fbeb6_3_131">
            <a:extLst>
              <a:ext uri="{FF2B5EF4-FFF2-40B4-BE49-F238E27FC236}">
                <a16:creationId xmlns:a16="http://schemas.microsoft.com/office/drawing/2014/main" id="{7E8B4D4B-ED74-068D-3E20-233C5DA615E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43357" y="1270686"/>
            <a:ext cx="485501" cy="44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72;g13e5a8fbeb6_3_131">
            <a:extLst>
              <a:ext uri="{FF2B5EF4-FFF2-40B4-BE49-F238E27FC236}">
                <a16:creationId xmlns:a16="http://schemas.microsoft.com/office/drawing/2014/main" id="{CFEB118C-D479-C431-EE34-207A6052374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08986" y="1186045"/>
            <a:ext cx="934371" cy="89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3;g13e5a8fbeb6_3_131">
            <a:extLst>
              <a:ext uri="{FF2B5EF4-FFF2-40B4-BE49-F238E27FC236}">
                <a16:creationId xmlns:a16="http://schemas.microsoft.com/office/drawing/2014/main" id="{A2391A11-7BC4-F60D-A07E-EEE363E4C93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28858" y="1230069"/>
            <a:ext cx="557799" cy="5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67;g13e5a8fbeb6_3_131">
            <a:extLst>
              <a:ext uri="{FF2B5EF4-FFF2-40B4-BE49-F238E27FC236}">
                <a16:creationId xmlns:a16="http://schemas.microsoft.com/office/drawing/2014/main" id="{75B192B5-729E-2F7F-821E-243CB20F79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6462304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1400" dirty="0"/>
              <a:t>6 </a:t>
            </a:r>
            <a:r>
              <a:rPr lang="de-DE" sz="1400" dirty="0" err="1"/>
              <a:t>Participants</a:t>
            </a:r>
            <a:endParaRPr lang="de-DE" sz="1400" dirty="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de-DE" sz="1400" dirty="0"/>
              <a:t>(4 male, 2 </a:t>
            </a:r>
            <a:r>
              <a:rPr lang="de-DE" sz="1400" dirty="0" err="1"/>
              <a:t>female</a:t>
            </a:r>
            <a:r>
              <a:rPr lang="de-DE" sz="1400" dirty="0"/>
              <a:t>)</a:t>
            </a:r>
          </a:p>
          <a:p>
            <a:pPr marL="203652" indent="-203652"/>
            <a:r>
              <a:rPr lang="de-DE" sz="1400" dirty="0"/>
              <a:t>Age 21-31</a:t>
            </a:r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1400" dirty="0" err="1"/>
              <a:t>Students</a:t>
            </a:r>
            <a:endParaRPr sz="1400"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1400" dirty="0"/>
              <a:t>Convenience Sample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63268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e5a8fbeb6_3_141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6462304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Aggregated reportings:</a:t>
            </a:r>
            <a:endParaRPr/>
          </a:p>
        </p:txBody>
      </p:sp>
      <p:sp>
        <p:nvSpPr>
          <p:cNvPr id="379" name="Google Shape;379;g13e5a8fbeb6_3_14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26.07.2022</a:t>
            </a:r>
            <a:endParaRPr/>
          </a:p>
        </p:txBody>
      </p:sp>
      <p:sp>
        <p:nvSpPr>
          <p:cNvPr id="380" name="Google Shape;380;g13e5a8fbeb6_3_14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81" name="Google Shape;381;g13e5a8fbeb6_3_14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Ratings</a:t>
            </a:r>
            <a:endParaRPr/>
          </a:p>
        </p:txBody>
      </p:sp>
      <p:graphicFrame>
        <p:nvGraphicFramePr>
          <p:cNvPr id="382" name="Google Shape;382;g13e5a8fbeb6_3_141"/>
          <p:cNvGraphicFramePr/>
          <p:nvPr>
            <p:extLst>
              <p:ext uri="{D42A27DB-BD31-4B8C-83A1-F6EECF244321}">
                <p14:modId xmlns:p14="http://schemas.microsoft.com/office/powerpoint/2010/main" val="3626737888"/>
              </p:ext>
            </p:extLst>
          </p:nvPr>
        </p:nvGraphicFramePr>
        <p:xfrm>
          <a:off x="542368" y="1802507"/>
          <a:ext cx="8138650" cy="2581637"/>
        </p:xfrm>
        <a:graphic>
          <a:graphicData uri="http://schemas.openxmlformats.org/drawingml/2006/table">
            <a:tbl>
              <a:tblPr firstRow="1" bandRow="1">
                <a:noFill/>
                <a:tableStyleId>{8F962C06-D28D-4C4B-A051-7FB3DB5599F3}</a:tableStyleId>
              </a:tblPr>
              <a:tblGrid>
                <a:gridCol w="523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u="none" strike="noStrike" cap="none" dirty="0"/>
                        <a:t>Question </a:t>
                      </a:r>
                      <a:r>
                        <a:rPr lang="de-DE" sz="1400" dirty="0"/>
                        <a:t>(1 </a:t>
                      </a:r>
                      <a:r>
                        <a:rPr lang="de-DE" sz="1400" dirty="0" err="1"/>
                        <a:t>no</a:t>
                      </a:r>
                      <a:r>
                        <a:rPr lang="de-DE" sz="1400" dirty="0"/>
                        <a:t> - 5 </a:t>
                      </a:r>
                      <a:r>
                        <a:rPr lang="de-DE" sz="1400" dirty="0" err="1"/>
                        <a:t>absolutely</a:t>
                      </a:r>
                      <a:r>
                        <a:rPr lang="de-DE" sz="1400" dirty="0"/>
                        <a:t>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Modus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Average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Std.-</a:t>
                      </a:r>
                      <a:r>
                        <a:rPr lang="de-DE" sz="1400" dirty="0" err="1"/>
                        <a:t>Dev</a:t>
                      </a:r>
                      <a:r>
                        <a:rPr lang="de-DE" sz="1400" dirty="0"/>
                        <a:t>.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 err="1"/>
                        <a:t>Did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application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help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you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to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remain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attentive</a:t>
                      </a:r>
                      <a:r>
                        <a:rPr lang="de-DE" sz="1400" dirty="0"/>
                        <a:t>? 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3,33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0,75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 err="1"/>
                        <a:t>Did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application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disrupt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you</a:t>
                      </a:r>
                      <a:r>
                        <a:rPr lang="de-DE" sz="1400" dirty="0"/>
                        <a:t>?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1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2,00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1,15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 err="1"/>
                        <a:t>Would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you</a:t>
                      </a:r>
                      <a:r>
                        <a:rPr lang="de-DE" sz="1400" dirty="0"/>
                        <a:t> like </a:t>
                      </a:r>
                      <a:r>
                        <a:rPr lang="de-DE" sz="1400" dirty="0" err="1"/>
                        <a:t>to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continue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using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this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application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parts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it</a:t>
                      </a:r>
                      <a:r>
                        <a:rPr lang="de-DE" sz="1400" dirty="0"/>
                        <a:t>?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3; 4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2,83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1,07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 err="1"/>
                        <a:t>Would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you</a:t>
                      </a:r>
                      <a:r>
                        <a:rPr lang="de-DE" sz="1400" dirty="0"/>
                        <a:t> like </a:t>
                      </a:r>
                      <a:r>
                        <a:rPr lang="de-DE" sz="1400" dirty="0" err="1"/>
                        <a:t>to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continue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using</a:t>
                      </a:r>
                      <a:r>
                        <a:rPr lang="de-DE" sz="1400" b="1" dirty="0"/>
                        <a:t> Popup</a:t>
                      </a:r>
                      <a:r>
                        <a:rPr lang="de-DE" sz="1400" dirty="0"/>
                        <a:t> feature?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3,50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1,26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 err="1"/>
                        <a:t>Would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you</a:t>
                      </a:r>
                      <a:r>
                        <a:rPr lang="de-DE" sz="1400" dirty="0"/>
                        <a:t> like </a:t>
                      </a:r>
                      <a:r>
                        <a:rPr lang="de-DE" sz="1400" dirty="0" err="1"/>
                        <a:t>to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 err="1"/>
                        <a:t>continue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using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dirty="0" err="1"/>
                        <a:t>the</a:t>
                      </a:r>
                      <a:r>
                        <a:rPr lang="de-DE" sz="1400" dirty="0"/>
                        <a:t> </a:t>
                      </a:r>
                      <a:r>
                        <a:rPr lang="de-DE" sz="1400" b="1" dirty="0"/>
                        <a:t>Dashboard</a:t>
                      </a:r>
                      <a:r>
                        <a:rPr lang="de-DE" sz="1400" dirty="0"/>
                        <a:t> feature? 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5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/>
                        <a:t>4,33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dirty="0"/>
                        <a:t>0,75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e5a8fbeb6_3_12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6462304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Basic </a:t>
            </a:r>
            <a:r>
              <a:rPr lang="de-DE" dirty="0" err="1"/>
              <a:t>idea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in a </a:t>
            </a:r>
            <a:r>
              <a:rPr lang="de-DE" b="1" dirty="0" err="1"/>
              <a:t>noisy</a:t>
            </a:r>
            <a:r>
              <a:rPr lang="de-DE" b="1" dirty="0"/>
              <a:t>/</a:t>
            </a:r>
            <a:r>
              <a:rPr lang="de-DE" b="1" dirty="0" err="1"/>
              <a:t>restless</a:t>
            </a:r>
            <a:r>
              <a:rPr lang="de-DE" b="1" dirty="0"/>
              <a:t> </a:t>
            </a:r>
            <a:r>
              <a:rPr lang="de-DE" b="1" dirty="0" err="1"/>
              <a:t>environment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program</a:t>
            </a:r>
            <a:r>
              <a:rPr lang="de-DE" i="1" dirty="0"/>
              <a:t> </a:t>
            </a:r>
            <a:r>
              <a:rPr lang="de-DE" i="1" dirty="0" err="1"/>
              <a:t>running</a:t>
            </a:r>
            <a:r>
              <a:rPr lang="de-DE" i="1" dirty="0"/>
              <a:t>, </a:t>
            </a:r>
            <a:r>
              <a:rPr lang="de-DE" b="1" i="1" dirty="0" err="1"/>
              <a:t>subconsciously</a:t>
            </a:r>
            <a:r>
              <a:rPr lang="de-DE" i="1" dirty="0"/>
              <a:t> </a:t>
            </a:r>
            <a:r>
              <a:rPr lang="de-DE" b="1" i="1" dirty="0" err="1"/>
              <a:t>automatically</a:t>
            </a:r>
            <a:r>
              <a:rPr lang="de-DE" b="1" i="1" dirty="0"/>
              <a:t> </a:t>
            </a:r>
            <a:r>
              <a:rPr lang="de-DE" b="1" i="1" dirty="0" err="1"/>
              <a:t>more</a:t>
            </a:r>
            <a:r>
              <a:rPr lang="de-DE" b="1" i="1" dirty="0"/>
              <a:t> </a:t>
            </a:r>
            <a:r>
              <a:rPr lang="de-DE" b="1" i="1" dirty="0" err="1"/>
              <a:t>attentive</a:t>
            </a:r>
            <a:r>
              <a:rPr lang="de-DE" b="1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screen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 dirty="0"/>
              <a:t>Tool </a:t>
            </a:r>
            <a:r>
              <a:rPr lang="de-DE" b="1" i="1" dirty="0" err="1"/>
              <a:t>restrained</a:t>
            </a:r>
            <a:endParaRPr dirty="0"/>
          </a:p>
        </p:txBody>
      </p:sp>
      <p:sp>
        <p:nvSpPr>
          <p:cNvPr id="388" name="Google Shape;388;g13e5a8fbeb6_3_12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89" name="Google Shape;389;g13e5a8fbeb6_3_12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90" name="Google Shape;390;g13e5a8fbeb6_3_12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General</a:t>
            </a:r>
            <a:endParaRPr/>
          </a:p>
        </p:txBody>
      </p:sp>
      <p:pic>
        <p:nvPicPr>
          <p:cNvPr id="391" name="Google Shape;391;g13e5a8fbeb6_3_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2443" y="1519439"/>
            <a:ext cx="1351507" cy="1351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rechblase: rechteckig 1">
            <a:extLst>
              <a:ext uri="{FF2B5EF4-FFF2-40B4-BE49-F238E27FC236}">
                <a16:creationId xmlns:a16="http://schemas.microsoft.com/office/drawing/2014/main" id="{0FDE8697-4F4F-5353-B7E1-7DA33E9D2835}"/>
              </a:ext>
            </a:extLst>
          </p:cNvPr>
          <p:cNvSpPr/>
          <p:nvPr/>
        </p:nvSpPr>
        <p:spPr>
          <a:xfrm>
            <a:off x="4226345" y="3167864"/>
            <a:ext cx="1954647" cy="875063"/>
          </a:xfrm>
          <a:prstGeom prst="wedgeRectCallout">
            <a:avLst>
              <a:gd name="adj1" fmla="val -44464"/>
              <a:gd name="adj2" fmla="val 98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It </a:t>
            </a:r>
            <a:r>
              <a:rPr lang="en-US" b="1" dirty="0"/>
              <a:t>immediately reminded me</a:t>
            </a:r>
            <a:r>
              <a:rPr lang="en-US" dirty="0"/>
              <a:t> to pay attention to the screen again</a:t>
            </a:r>
          </a:p>
        </p:txBody>
      </p:sp>
    </p:spTree>
    <p:extLst>
      <p:ext uri="{BB962C8B-B14F-4D97-AF65-F5344CB8AC3E}">
        <p14:creationId xmlns:p14="http://schemas.microsoft.com/office/powerpoint/2010/main" val="145328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29" name="Google Shape;229;p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00" y="345400"/>
            <a:ext cx="2978323" cy="16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023" y="2571750"/>
            <a:ext cx="2024414" cy="20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30688" y="2684929"/>
            <a:ext cx="2269200" cy="1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5325" y="370150"/>
            <a:ext cx="3658999" cy="16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17875" y="2684925"/>
            <a:ext cx="3512728" cy="17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12925" y="892074"/>
            <a:ext cx="1572235" cy="14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e5a8fbeb6_3_149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6462304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b="1" dirty="0"/>
              <a:t>Technical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dirty="0"/>
              <a:t>Software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too</a:t>
            </a:r>
            <a:r>
              <a:rPr lang="de-DE" b="1" dirty="0"/>
              <a:t> sensitive / not sensitive </a:t>
            </a:r>
            <a:r>
              <a:rPr lang="de-DE" b="1" dirty="0" err="1"/>
              <a:t>enough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b="1" dirty="0" err="1"/>
              <a:t>Doubts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real </a:t>
            </a:r>
            <a:r>
              <a:rPr lang="de-DE" dirty="0" err="1"/>
              <a:t>benefits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dirty="0"/>
              <a:t>Popup </a:t>
            </a:r>
            <a:r>
              <a:rPr lang="de-DE" dirty="0" err="1"/>
              <a:t>draws</a:t>
            </a:r>
            <a:r>
              <a:rPr lang="de-DE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 </a:t>
            </a:r>
            <a:r>
              <a:rPr lang="de-DE" b="1" dirty="0" err="1"/>
              <a:t>first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program</a:t>
            </a:r>
            <a:r>
              <a:rPr lang="de-DE" b="1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b="1" dirty="0" err="1"/>
              <a:t>Explanations</a:t>
            </a:r>
            <a:r>
              <a:rPr lang="de-DE" b="1" dirty="0"/>
              <a:t> </a:t>
            </a:r>
            <a:r>
              <a:rPr lang="de-DE" b="1" dirty="0" err="1"/>
              <a:t>missing</a:t>
            </a:r>
            <a:endParaRPr b="1"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dirty="0"/>
              <a:t>Extra </a:t>
            </a:r>
            <a:r>
              <a:rPr lang="de-DE" b="1" dirty="0" err="1"/>
              <a:t>hardware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dirty="0"/>
          </a:p>
        </p:txBody>
      </p:sp>
      <p:sp>
        <p:nvSpPr>
          <p:cNvPr id="397" name="Google Shape;397;g13e5a8fbeb6_3_14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398" name="Google Shape;398;g13e5a8fbeb6_3_14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99" name="Google Shape;399;g13e5a8fbeb6_3_14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General</a:t>
            </a:r>
            <a:endParaRPr/>
          </a:p>
        </p:txBody>
      </p:sp>
      <p:pic>
        <p:nvPicPr>
          <p:cNvPr id="400" name="Google Shape;400;g13e5a8fbeb6_3_149" descr="Ein Bild, das Text, ClipAr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6946" y="1949042"/>
            <a:ext cx="1247004" cy="12470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2469A27-A189-3862-2B68-A92A04960379}"/>
              </a:ext>
            </a:extLst>
          </p:cNvPr>
          <p:cNvSpPr/>
          <p:nvPr/>
        </p:nvSpPr>
        <p:spPr>
          <a:xfrm>
            <a:off x="4836778" y="3093308"/>
            <a:ext cx="2399185" cy="1162182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The </a:t>
            </a:r>
            <a:r>
              <a:rPr lang="de-DE" b="1" dirty="0" err="1"/>
              <a:t>compulsion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constantly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screen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perhaps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 err="1"/>
              <a:t>counterproductive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  <a:endParaRPr lang="en-US" dirty="0"/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EFDEA60C-DCD5-DA11-1F08-6AD22443C6E3}"/>
              </a:ext>
            </a:extLst>
          </p:cNvPr>
          <p:cNvSpPr/>
          <p:nvPr/>
        </p:nvSpPr>
        <p:spPr>
          <a:xfrm>
            <a:off x="2281646" y="3658685"/>
            <a:ext cx="1920540" cy="596805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/>
              <a:t>I </a:t>
            </a:r>
            <a:r>
              <a:rPr lang="de-DE" dirty="0" err="1"/>
              <a:t>felt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b="1" dirty="0" err="1"/>
              <a:t>monitored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6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e5a8fbeb6_3_170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/>
              <a:t>Buttons</a:t>
            </a:r>
            <a:r>
              <a:rPr lang="de-DE" dirty="0"/>
              <a:t> nice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/>
              <a:t>Colors</a:t>
            </a:r>
            <a:r>
              <a:rPr lang="de-DE" dirty="0"/>
              <a:t> nice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/>
              <a:t>Texts</a:t>
            </a:r>
            <a:r>
              <a:rPr lang="de-DE" dirty="0"/>
              <a:t> </a:t>
            </a:r>
            <a:r>
              <a:rPr lang="de-DE" dirty="0" err="1"/>
              <a:t>shorts</a:t>
            </a:r>
            <a:r>
              <a:rPr lang="de-DE" dirty="0"/>
              <a:t>, </a:t>
            </a:r>
            <a:r>
              <a:rPr lang="de-DE" dirty="0" err="1"/>
              <a:t>unambiguous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 err="1"/>
              <a:t>Meaningful</a:t>
            </a:r>
            <a:endParaRPr b="1"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 err="1"/>
              <a:t>Undisturbing</a:t>
            </a:r>
            <a:endParaRPr b="1"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 err="1"/>
              <a:t>Effective</a:t>
            </a:r>
            <a:endParaRPr b="1" dirty="0"/>
          </a:p>
        </p:txBody>
      </p:sp>
      <p:sp>
        <p:nvSpPr>
          <p:cNvPr id="420" name="Google Shape;420;g13e5a8fbeb6_3_17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21" name="Google Shape;421;g13e5a8fbeb6_3_17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422" name="Google Shape;422;g13e5a8fbeb6_3_17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Popups</a:t>
            </a:r>
            <a:endParaRPr/>
          </a:p>
        </p:txBody>
      </p:sp>
      <p:sp>
        <p:nvSpPr>
          <p:cNvPr id="423" name="Google Shape;423;g13e5a8fbeb6_3_170"/>
          <p:cNvSpPr txBox="1"/>
          <p:nvPr/>
        </p:nvSpPr>
        <p:spPr>
          <a:xfrm>
            <a:off x="4645818" y="1937440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type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</a:t>
            </a:r>
            <a:endParaRPr dirty="0"/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ugly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minimalistic</a:t>
            </a:r>
            <a:endParaRPr dirty="0"/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Texts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pic>
        <p:nvPicPr>
          <p:cNvPr id="424" name="Google Shape;424;g13e5a8fbeb6_3_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750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3e5a8fbeb6_3_170" descr="Ein Bild, das Text,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519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9EF9E8EE-027F-4004-CA52-A6D1E9EFA411}"/>
              </a:ext>
            </a:extLst>
          </p:cNvPr>
          <p:cNvSpPr/>
          <p:nvPr/>
        </p:nvSpPr>
        <p:spPr>
          <a:xfrm>
            <a:off x="2026750" y="3832357"/>
            <a:ext cx="1920540" cy="596805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/>
              <a:t>easy and quick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get</a:t>
            </a:r>
            <a:r>
              <a:rPr lang="de-DE" b="1" dirty="0"/>
              <a:t> </a:t>
            </a:r>
            <a:r>
              <a:rPr lang="de-DE" b="1" dirty="0" err="1"/>
              <a:t>rid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7D0861A5-6EF9-93DB-9F83-BE85488DD671}"/>
              </a:ext>
            </a:extLst>
          </p:cNvPr>
          <p:cNvSpPr/>
          <p:nvPr/>
        </p:nvSpPr>
        <p:spPr>
          <a:xfrm>
            <a:off x="5344638" y="3832357"/>
            <a:ext cx="2612400" cy="596805"/>
          </a:xfrm>
          <a:prstGeom prst="wedgeRectCallout">
            <a:avLst>
              <a:gd name="adj1" fmla="val -3833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I‘m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inattentive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there‘s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popup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?!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e5a8fbeb6_3_180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b="1" dirty="0"/>
              <a:t>support</a:t>
            </a:r>
            <a:r>
              <a:rPr lang="de-DE" dirty="0"/>
              <a:t>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r>
              <a:rPr lang="de-DE" b="1" dirty="0" err="1"/>
              <a:t>improvement</a:t>
            </a:r>
            <a:r>
              <a:rPr lang="de-DE" b="1" dirty="0"/>
              <a:t> </a:t>
            </a:r>
            <a:r>
              <a:rPr lang="de-DE" dirty="0" err="1"/>
              <a:t>across</a:t>
            </a:r>
            <a:r>
              <a:rPr lang="de-DE" dirty="0"/>
              <a:t> individual </a:t>
            </a:r>
            <a:r>
              <a:rPr lang="de-DE" dirty="0" err="1"/>
              <a:t>sessions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dirty="0" err="1"/>
              <a:t>Meaningful</a:t>
            </a:r>
            <a:r>
              <a:rPr lang="de-DE" dirty="0"/>
              <a:t> </a:t>
            </a:r>
            <a:r>
              <a:rPr lang="de-DE" dirty="0" err="1"/>
              <a:t>analyses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31" name="Google Shape;431;g13e5a8fbeb6_3_18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32" name="Google Shape;432;g13e5a8fbeb6_3_18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433" name="Google Shape;433;g13e5a8fbeb6_3_18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Dashboard</a:t>
            </a:r>
            <a:endParaRPr/>
          </a:p>
        </p:txBody>
      </p:sp>
      <p:sp>
        <p:nvSpPr>
          <p:cNvPr id="434" name="Google Shape;434;g13e5a8fbeb6_3_180"/>
          <p:cNvSpPr txBox="1"/>
          <p:nvPr/>
        </p:nvSpPr>
        <p:spPr>
          <a:xfrm>
            <a:off x="4645818" y="1937440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Explanations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endParaRPr dirty="0"/>
          </a:p>
        </p:txBody>
      </p:sp>
      <p:pic>
        <p:nvPicPr>
          <p:cNvPr id="435" name="Google Shape;435;g13e5a8fbeb6_3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750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3e5a8fbeb6_3_180" descr="Ein Bild, das Text,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519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8D4007D-2E75-02E8-F2AD-581248807CEA}"/>
              </a:ext>
            </a:extLst>
          </p:cNvPr>
          <p:cNvSpPr/>
          <p:nvPr/>
        </p:nvSpPr>
        <p:spPr>
          <a:xfrm>
            <a:off x="883750" y="3456148"/>
            <a:ext cx="1920540" cy="824316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b="1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attention</a:t>
            </a:r>
            <a:r>
              <a:rPr lang="de-DE" b="1" dirty="0"/>
              <a:t> </a:t>
            </a:r>
            <a:r>
              <a:rPr lang="de-DE" dirty="0"/>
              <a:t>and </a:t>
            </a:r>
            <a:r>
              <a:rPr lang="de-DE" b="1" dirty="0" err="1"/>
              <a:t>when</a:t>
            </a:r>
            <a:r>
              <a:rPr lang="de-DE" b="1" dirty="0"/>
              <a:t> </a:t>
            </a:r>
            <a:r>
              <a:rPr lang="de-DE" b="1" dirty="0" err="1"/>
              <a:t>less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879B88B9-F665-B179-7E65-26DABC6B1590}"/>
              </a:ext>
            </a:extLst>
          </p:cNvPr>
          <p:cNvSpPr/>
          <p:nvPr/>
        </p:nvSpPr>
        <p:spPr>
          <a:xfrm>
            <a:off x="4902870" y="2512108"/>
            <a:ext cx="1920540" cy="824316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display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listing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different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was </a:t>
            </a:r>
            <a:r>
              <a:rPr lang="de-DE" sz="1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particularly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helpful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97117DC3-2935-3E59-37FF-9DE86CA1A4DF}"/>
              </a:ext>
            </a:extLst>
          </p:cNvPr>
          <p:cNvSpPr/>
          <p:nvPr/>
        </p:nvSpPr>
        <p:spPr>
          <a:xfrm>
            <a:off x="6488723" y="3604847"/>
            <a:ext cx="2053004" cy="675617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was </a:t>
            </a:r>
            <a:r>
              <a:rPr lang="de-DE" sz="1400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incomprehensible</a:t>
            </a:r>
            <a:r>
              <a:rPr lang="de-DE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e5a8fbeb6_3_190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Heat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fairly</a:t>
            </a:r>
            <a:r>
              <a:rPr lang="de-DE" dirty="0"/>
              <a:t> </a:t>
            </a:r>
            <a:r>
              <a:rPr lang="de-DE" b="1" dirty="0"/>
              <a:t>intuitive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intuitive, </a:t>
            </a:r>
            <a:r>
              <a:rPr lang="de-DE" dirty="0" err="1"/>
              <a:t>esp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previous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 err="1"/>
              <a:t>accurate</a:t>
            </a:r>
            <a:r>
              <a:rPr lang="de-DE" b="1" dirty="0"/>
              <a:t> </a:t>
            </a:r>
            <a:r>
              <a:rPr lang="de-DE" b="1" dirty="0" err="1"/>
              <a:t>info</a:t>
            </a:r>
            <a:endParaRPr b="1" dirty="0"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b="1" dirty="0"/>
          </a:p>
        </p:txBody>
      </p:sp>
      <p:sp>
        <p:nvSpPr>
          <p:cNvPr id="442" name="Google Shape;442;g13e5a8fbeb6_3_19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43" name="Google Shape;443;g13e5a8fbeb6_3_19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sp>
        <p:nvSpPr>
          <p:cNvPr id="444" name="Google Shape;444;g13e5a8fbeb6_3_19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Visualizations</a:t>
            </a:r>
            <a:endParaRPr/>
          </a:p>
        </p:txBody>
      </p:sp>
      <p:sp>
        <p:nvSpPr>
          <p:cNvPr id="445" name="Google Shape;445;g13e5a8fbeb6_3_190"/>
          <p:cNvSpPr txBox="1"/>
          <p:nvPr/>
        </p:nvSpPr>
        <p:spPr>
          <a:xfrm>
            <a:off x="4645818" y="1937440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confusing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Donut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intuitive</a:t>
            </a:r>
            <a:endParaRPr dirty="0"/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not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entirely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endParaRPr dirty="0"/>
          </a:p>
        </p:txBody>
      </p:sp>
      <p:pic>
        <p:nvPicPr>
          <p:cNvPr id="446" name="Google Shape;446;g13e5a8fbeb6_3_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750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3e5a8fbeb6_3_190" descr="Ein Bild, das Text,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519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8F60FDD4-B3F5-99FC-429B-785E609F204D}"/>
              </a:ext>
            </a:extLst>
          </p:cNvPr>
          <p:cNvSpPr/>
          <p:nvPr/>
        </p:nvSpPr>
        <p:spPr>
          <a:xfrm>
            <a:off x="2030456" y="3364293"/>
            <a:ext cx="2014005" cy="1093780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donut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chart</a:t>
            </a:r>
            <a:r>
              <a:rPr lang="de-DE" dirty="0">
                <a:solidFill>
                  <a:schemeClr val="bg1"/>
                </a:solidFill>
              </a:rPr>
              <a:t>]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well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comparison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total time, on </a:t>
            </a:r>
            <a:r>
              <a:rPr lang="de-DE" b="1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how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much</a:t>
            </a:r>
            <a:r>
              <a:rPr lang="de-DE" b="1" dirty="0">
                <a:solidFill>
                  <a:schemeClr val="bg1"/>
                </a:solidFill>
              </a:rPr>
              <a:t> time</a:t>
            </a:r>
            <a:r>
              <a:rPr lang="de-D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EEF0F0BA-310B-C65E-A0EF-D3E99560BE1B}"/>
              </a:ext>
            </a:extLst>
          </p:cNvPr>
          <p:cNvSpPr/>
          <p:nvPr/>
        </p:nvSpPr>
        <p:spPr>
          <a:xfrm>
            <a:off x="396000" y="3681676"/>
            <a:ext cx="1275805" cy="581501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dirty="0"/>
              <a:t>I would love to </a:t>
            </a:r>
            <a:r>
              <a:rPr lang="en-US" b="1" dirty="0"/>
              <a:t>use both </a:t>
            </a:r>
            <a:r>
              <a:rPr lang="en-US" dirty="0"/>
              <a:t>tools.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5ACD3D81-C41E-267F-DD82-23B27F6F20CD}"/>
              </a:ext>
            </a:extLst>
          </p:cNvPr>
          <p:cNvSpPr/>
          <p:nvPr/>
        </p:nvSpPr>
        <p:spPr>
          <a:xfrm>
            <a:off x="5819583" y="3189962"/>
            <a:ext cx="1750601" cy="776397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Heat Map concept is nice, but I don't know if it's really helpful.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e5a8fbeb6_3_190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Heat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fairly</a:t>
            </a:r>
            <a:r>
              <a:rPr lang="de-DE" dirty="0"/>
              <a:t> </a:t>
            </a:r>
            <a:r>
              <a:rPr lang="de-DE" b="1" dirty="0"/>
              <a:t>intuitive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intuitive, </a:t>
            </a:r>
            <a:r>
              <a:rPr lang="de-DE" dirty="0" err="1"/>
              <a:t>esp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previous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 err="1"/>
              <a:t>accurate</a:t>
            </a:r>
            <a:r>
              <a:rPr lang="de-DE" b="1" dirty="0"/>
              <a:t> </a:t>
            </a:r>
            <a:r>
              <a:rPr lang="de-DE" b="1" dirty="0" err="1"/>
              <a:t>info</a:t>
            </a:r>
            <a:endParaRPr b="1" dirty="0"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b="1" dirty="0"/>
          </a:p>
        </p:txBody>
      </p:sp>
      <p:sp>
        <p:nvSpPr>
          <p:cNvPr id="442" name="Google Shape;442;g13e5a8fbeb6_3_19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43" name="Google Shape;443;g13e5a8fbeb6_3_19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444" name="Google Shape;444;g13e5a8fbeb6_3_19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Visualizations</a:t>
            </a:r>
            <a:endParaRPr/>
          </a:p>
        </p:txBody>
      </p:sp>
      <p:sp>
        <p:nvSpPr>
          <p:cNvPr id="445" name="Google Shape;445;g13e5a8fbeb6_3_190"/>
          <p:cNvSpPr txBox="1"/>
          <p:nvPr/>
        </p:nvSpPr>
        <p:spPr>
          <a:xfrm>
            <a:off x="4645818" y="1937440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confusing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Donut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intuitive</a:t>
            </a:r>
            <a:endParaRPr dirty="0"/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not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entirely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endParaRPr dirty="0"/>
          </a:p>
        </p:txBody>
      </p:sp>
      <p:pic>
        <p:nvPicPr>
          <p:cNvPr id="446" name="Google Shape;446;g13e5a8fbeb6_3_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750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3e5a8fbeb6_3_190" descr="Ein Bild, das Text,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519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8F60FDD4-B3F5-99FC-429B-785E609F204D}"/>
              </a:ext>
            </a:extLst>
          </p:cNvPr>
          <p:cNvSpPr/>
          <p:nvPr/>
        </p:nvSpPr>
        <p:spPr>
          <a:xfrm>
            <a:off x="2030456" y="3364293"/>
            <a:ext cx="2014005" cy="1093780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donut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chart</a:t>
            </a:r>
            <a:r>
              <a:rPr lang="de-DE" dirty="0">
                <a:solidFill>
                  <a:schemeClr val="bg1"/>
                </a:solidFill>
              </a:rPr>
              <a:t>]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well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comparison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total time, on </a:t>
            </a:r>
            <a:r>
              <a:rPr lang="de-DE" b="1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how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much</a:t>
            </a:r>
            <a:r>
              <a:rPr lang="de-DE" b="1" dirty="0">
                <a:solidFill>
                  <a:schemeClr val="bg1"/>
                </a:solidFill>
              </a:rPr>
              <a:t> time</a:t>
            </a:r>
            <a:r>
              <a:rPr lang="de-D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EEF0F0BA-310B-C65E-A0EF-D3E99560BE1B}"/>
              </a:ext>
            </a:extLst>
          </p:cNvPr>
          <p:cNvSpPr/>
          <p:nvPr/>
        </p:nvSpPr>
        <p:spPr>
          <a:xfrm>
            <a:off x="396000" y="3681676"/>
            <a:ext cx="1275805" cy="581501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dirty="0"/>
              <a:t>I would love to </a:t>
            </a:r>
            <a:r>
              <a:rPr lang="en-US" b="1" dirty="0"/>
              <a:t>use both </a:t>
            </a:r>
            <a:r>
              <a:rPr lang="en-US" dirty="0"/>
              <a:t>tools.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5ACD3D81-C41E-267F-DD82-23B27F6F20CD}"/>
              </a:ext>
            </a:extLst>
          </p:cNvPr>
          <p:cNvSpPr/>
          <p:nvPr/>
        </p:nvSpPr>
        <p:spPr>
          <a:xfrm>
            <a:off x="5819583" y="3189962"/>
            <a:ext cx="1750601" cy="776397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Heat Map concept is nice, but I don't know if it's really helpful.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oogle Shape;459;g13e5a8fbeb6_1_19">
            <a:extLst>
              <a:ext uri="{FF2B5EF4-FFF2-40B4-BE49-F238E27FC236}">
                <a16:creationId xmlns:a16="http://schemas.microsoft.com/office/drawing/2014/main" id="{2B253B3D-0D11-9CA5-E6FD-0A5A0A0C37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87296">
            <a:off x="5265048" y="1463235"/>
            <a:ext cx="3826432" cy="260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60;g13e5a8fbeb6_1_19">
            <a:extLst>
              <a:ext uri="{FF2B5EF4-FFF2-40B4-BE49-F238E27FC236}">
                <a16:creationId xmlns:a16="http://schemas.microsoft.com/office/drawing/2014/main" id="{E2CD27BD-F9C6-BEF3-69FA-95E803F46B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065"/>
          <a:stretch/>
        </p:blipFill>
        <p:spPr>
          <a:xfrm rot="-933781">
            <a:off x="344750" y="1317338"/>
            <a:ext cx="4367101" cy="2892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2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e5a8fbeb6_3_190"/>
          <p:cNvSpPr txBox="1">
            <a:spLocks noGrp="1"/>
          </p:cNvSpPr>
          <p:nvPr>
            <p:ph type="body" idx="3"/>
          </p:nvPr>
        </p:nvSpPr>
        <p:spPr>
          <a:xfrm>
            <a:off x="400050" y="1937441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Heat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fairly</a:t>
            </a:r>
            <a:r>
              <a:rPr lang="de-DE" dirty="0"/>
              <a:t> </a:t>
            </a:r>
            <a:r>
              <a:rPr lang="de-DE" b="1" dirty="0"/>
              <a:t>intuitive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intuitive, </a:t>
            </a:r>
            <a:r>
              <a:rPr lang="de-DE" dirty="0" err="1"/>
              <a:t>esp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previous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Donut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b="1" dirty="0" err="1"/>
              <a:t>accurate</a:t>
            </a:r>
            <a:r>
              <a:rPr lang="de-DE" b="1" dirty="0"/>
              <a:t> </a:t>
            </a:r>
            <a:r>
              <a:rPr lang="de-DE" b="1" dirty="0" err="1"/>
              <a:t>info</a:t>
            </a:r>
            <a:endParaRPr b="1" dirty="0"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 b="1" dirty="0"/>
          </a:p>
        </p:txBody>
      </p:sp>
      <p:sp>
        <p:nvSpPr>
          <p:cNvPr id="442" name="Google Shape;442;g13e5a8fbeb6_3_19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43" name="Google Shape;443;g13e5a8fbeb6_3_19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444" name="Google Shape;444;g13e5a8fbeb6_3_19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Results: User Perception – Visualizations</a:t>
            </a:r>
            <a:endParaRPr/>
          </a:p>
        </p:txBody>
      </p:sp>
      <p:sp>
        <p:nvSpPr>
          <p:cNvPr id="445" name="Google Shape;445;g13e5a8fbeb6_3_190"/>
          <p:cNvSpPr txBox="1"/>
          <p:nvPr/>
        </p:nvSpPr>
        <p:spPr>
          <a:xfrm>
            <a:off x="4645818" y="1937440"/>
            <a:ext cx="4098132" cy="2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confusing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Donut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intuitive</a:t>
            </a:r>
            <a:endParaRPr dirty="0"/>
          </a:p>
          <a:p>
            <a:pPr marL="203652" marR="0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not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entirely</a:t>
            </a:r>
            <a:r>
              <a:rPr lang="de-DE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endParaRPr dirty="0"/>
          </a:p>
        </p:txBody>
      </p:sp>
      <p:pic>
        <p:nvPicPr>
          <p:cNvPr id="446" name="Google Shape;446;g13e5a8fbeb6_3_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750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3e5a8fbeb6_3_190" descr="Ein Bild, das Text, ClipAr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519" y="1014328"/>
            <a:ext cx="844731" cy="84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8F60FDD4-B3F5-99FC-429B-785E609F204D}"/>
              </a:ext>
            </a:extLst>
          </p:cNvPr>
          <p:cNvSpPr/>
          <p:nvPr/>
        </p:nvSpPr>
        <p:spPr>
          <a:xfrm>
            <a:off x="2030456" y="3364293"/>
            <a:ext cx="2014005" cy="1093780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donut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chart</a:t>
            </a:r>
            <a:r>
              <a:rPr lang="de-DE" dirty="0">
                <a:solidFill>
                  <a:schemeClr val="bg1"/>
                </a:solidFill>
              </a:rPr>
              <a:t>]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well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comparison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total time, on </a:t>
            </a:r>
            <a:r>
              <a:rPr lang="de-DE" b="1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how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much</a:t>
            </a:r>
            <a:r>
              <a:rPr lang="de-DE" b="1" dirty="0">
                <a:solidFill>
                  <a:schemeClr val="bg1"/>
                </a:solidFill>
              </a:rPr>
              <a:t> time</a:t>
            </a:r>
            <a:r>
              <a:rPr lang="de-DE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EEF0F0BA-310B-C65E-A0EF-D3E99560BE1B}"/>
              </a:ext>
            </a:extLst>
          </p:cNvPr>
          <p:cNvSpPr/>
          <p:nvPr/>
        </p:nvSpPr>
        <p:spPr>
          <a:xfrm>
            <a:off x="396000" y="3681676"/>
            <a:ext cx="1275805" cy="581501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dirty="0"/>
              <a:t>I would love to </a:t>
            </a:r>
            <a:r>
              <a:rPr lang="en-US" b="1" dirty="0"/>
              <a:t>use both </a:t>
            </a:r>
            <a:r>
              <a:rPr lang="en-US" dirty="0"/>
              <a:t>tools.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5ACD3D81-C41E-267F-DD82-23B27F6F20CD}"/>
              </a:ext>
            </a:extLst>
          </p:cNvPr>
          <p:cNvSpPr/>
          <p:nvPr/>
        </p:nvSpPr>
        <p:spPr>
          <a:xfrm>
            <a:off x="5819583" y="3189962"/>
            <a:ext cx="1750601" cy="776397"/>
          </a:xfrm>
          <a:prstGeom prst="wedgeRectCallout">
            <a:avLst>
              <a:gd name="adj1" fmla="val -39699"/>
              <a:gd name="adj2" fmla="val 7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</a:pPr>
            <a:r>
              <a:rPr lang="en-US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Heat Map concept is nice, but I don't know if it's really helpful.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5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27.07.2022</a:t>
            </a:r>
            <a:endParaRPr/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  <p:sp>
        <p:nvSpPr>
          <p:cNvPr id="478" name="Google Shape;478;p1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de-DE"/>
              <a:t>Outlook: Lessons Learned &amp; Further Development</a:t>
            </a:r>
            <a:endParaRPr/>
          </a:p>
        </p:txBody>
      </p:sp>
      <p:pic>
        <p:nvPicPr>
          <p:cNvPr id="479" name="Google Shape;479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5" b="444"/>
          <a:stretch/>
        </p:blipFill>
        <p:spPr>
          <a:xfrm>
            <a:off x="0" y="1328420"/>
            <a:ext cx="9144000" cy="3304541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e5a8fbeb6_7_10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technical issues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accuracy of the eye tracker</a:t>
            </a:r>
            <a:endParaRPr/>
          </a:p>
          <a:p>
            <a:pPr marL="737194" lvl="2" indent="-198888" algn="l" rtl="0">
              <a:spcBef>
                <a:spcPts val="0"/>
              </a:spcBef>
              <a:spcAft>
                <a:spcPts val="0"/>
              </a:spcAft>
              <a:buSzPts val="1408"/>
              <a:buChar char="•"/>
            </a:pPr>
            <a:r>
              <a:rPr lang="de-DE"/>
              <a:t>calibration</a:t>
            </a:r>
            <a:endParaRPr/>
          </a:p>
          <a:p>
            <a:pPr marL="737194" lvl="2" indent="-1988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8"/>
              <a:buChar char="•"/>
            </a:pPr>
            <a:r>
              <a:rPr lang="de-DE"/>
              <a:t>subject moves</a:t>
            </a:r>
            <a:endParaRPr/>
          </a:p>
          <a:p>
            <a:pPr marL="47042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→ zone definition</a:t>
            </a:r>
            <a:endParaRPr sz="1600"/>
          </a:p>
          <a:p>
            <a:pPr marL="470423" lvl="1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blinking resets the timer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Char char="•"/>
            </a:pPr>
            <a:r>
              <a:rPr lang="de-DE"/>
              <a:t>explorative aspects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trigger time was picked randomly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events were picked at random</a:t>
            </a:r>
            <a:endParaRPr/>
          </a:p>
          <a:p>
            <a:pPr marL="20365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→ could lead to false positives and false negatives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485" name="Google Shape;485;g13e5a8fbeb6_7_10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26.01.2022</a:t>
            </a:r>
            <a:endParaRPr/>
          </a:p>
        </p:txBody>
      </p:sp>
      <p:sp>
        <p:nvSpPr>
          <p:cNvPr id="486" name="Google Shape;486;g13e5a8fbeb6_7_10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487" name="Google Shape;487;g13e5a8fbeb6_7_10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Outlook: Lessons Learned</a:t>
            </a:r>
            <a:endParaRPr/>
          </a:p>
        </p:txBody>
      </p:sp>
      <p:pic>
        <p:nvPicPr>
          <p:cNvPr id="488" name="Google Shape;488;g13e5a8fbeb6_7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75" y="1188000"/>
            <a:ext cx="2290024" cy="17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3e5a8fbeb6_7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225" y="1188000"/>
            <a:ext cx="934300" cy="8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3e5a8fbeb6_7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225" y="2153337"/>
            <a:ext cx="934300" cy="836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e5a8fbeb6_7_11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use a machine learning approach to avoid making arbitrary assumptions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collection of test data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probe caught mind wandering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create training data from: </a:t>
            </a:r>
            <a:endParaRPr/>
          </a:p>
          <a:p>
            <a:pPr marL="737194" lvl="2" indent="-19888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408"/>
              <a:buChar char="•"/>
            </a:pPr>
            <a:r>
              <a:rPr lang="de-DE"/>
              <a:t>probe response</a:t>
            </a:r>
            <a:endParaRPr/>
          </a:p>
          <a:p>
            <a:pPr marL="737194" lvl="2" indent="-198888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408"/>
              <a:buChar char="•"/>
            </a:pPr>
            <a:r>
              <a:rPr lang="de-DE"/>
              <a:t>recorded data points before probe</a:t>
            </a:r>
            <a:endParaRPr/>
          </a:p>
          <a:p>
            <a:pPr marL="470423" lvl="1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584"/>
              <a:buChar char="•"/>
            </a:pPr>
            <a:r>
              <a:rPr lang="de-DE"/>
              <a:t>continuous adaptation with user feedback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760"/>
              <a:buChar char="•"/>
            </a:pPr>
            <a:r>
              <a:rPr lang="de-DE"/>
              <a:t>machine learning models we looked at</a:t>
            </a:r>
            <a:endParaRPr/>
          </a:p>
          <a:p>
            <a:pPr marL="470423" lvl="1" indent="-203652" algn="l" rtl="0">
              <a:spcBef>
                <a:spcPts val="360"/>
              </a:spcBef>
              <a:spcAft>
                <a:spcPts val="0"/>
              </a:spcAft>
              <a:buSzPts val="1584"/>
              <a:buChar char="•"/>
            </a:pPr>
            <a:r>
              <a:rPr lang="de-DE" sz="2000"/>
              <a:t>hidden markov models</a:t>
            </a:r>
            <a:endParaRPr sz="2000"/>
          </a:p>
          <a:p>
            <a:pPr marL="470423" lvl="1" indent="-230068" algn="l" rtl="0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neural networks</a:t>
            </a:r>
            <a:endParaRPr sz="2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3e5a8fbeb6_7_11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26.01.2022</a:t>
            </a:r>
            <a:endParaRPr/>
          </a:p>
        </p:txBody>
      </p:sp>
      <p:sp>
        <p:nvSpPr>
          <p:cNvPr id="497" name="Google Shape;497;g13e5a8fbeb6_7_11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sp>
        <p:nvSpPr>
          <p:cNvPr id="498" name="Google Shape;498;g13e5a8fbeb6_7_11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de-DE"/>
              <a:t>Outlook: Further Development - Machine Learning</a:t>
            </a:r>
            <a:endParaRPr/>
          </a:p>
        </p:txBody>
      </p:sp>
      <p:pic>
        <p:nvPicPr>
          <p:cNvPr id="499" name="Google Shape;499;g13e5a8fbeb6_7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249" y="3170079"/>
            <a:ext cx="2013700" cy="132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3e5a8fbeb6_7_113"/>
          <p:cNvPicPr preferRelativeResize="0"/>
          <p:nvPr/>
        </p:nvPicPr>
        <p:blipFill rotWithShape="1">
          <a:blip r:embed="rId4">
            <a:alphaModFix/>
          </a:blip>
          <a:srcRect l="24310" t="25039" r="24768" b="20072"/>
          <a:stretch/>
        </p:blipFill>
        <p:spPr>
          <a:xfrm>
            <a:off x="6109250" y="1661502"/>
            <a:ext cx="2013699" cy="13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"/>
          <p:cNvSpPr txBox="1">
            <a:spLocks noGrp="1"/>
          </p:cNvSpPr>
          <p:nvPr>
            <p:ph type="body" idx="1"/>
          </p:nvPr>
        </p:nvSpPr>
        <p:spPr>
          <a:xfrm>
            <a:off x="365443" y="1445896"/>
            <a:ext cx="8524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User Adaptive Systems - Eye Tracking for Attention Detection</a:t>
            </a:r>
            <a:endParaRPr/>
          </a:p>
        </p:txBody>
      </p:sp>
      <p:sp>
        <p:nvSpPr>
          <p:cNvPr id="506" name="Google Shape;506;p23"/>
          <p:cNvSpPr txBox="1">
            <a:spLocks noGrp="1"/>
          </p:cNvSpPr>
          <p:nvPr>
            <p:ph type="body" idx="3"/>
          </p:nvPr>
        </p:nvSpPr>
        <p:spPr>
          <a:xfrm>
            <a:off x="380675" y="1979930"/>
            <a:ext cx="85158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r>
              <a:rPr lang="de-DE"/>
              <a:t>Seminar Presentation</a:t>
            </a:r>
            <a:br>
              <a:rPr lang="de-DE"/>
            </a:br>
            <a:r>
              <a:rPr lang="de-DE"/>
              <a:t>Paul Ferlitz, Anne Hoff, Marcel Namyslo, Fabian Weschenfelder, Joris Wessels | 27.07.2022</a:t>
            </a:r>
            <a:endParaRPr/>
          </a:p>
        </p:txBody>
      </p:sp>
      <p:pic>
        <p:nvPicPr>
          <p:cNvPr id="507" name="Google Shape;507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813" b="18806"/>
          <a:stretch/>
        </p:blipFill>
        <p:spPr>
          <a:xfrm>
            <a:off x="117231" y="2714625"/>
            <a:ext cx="8928300" cy="203130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8" name="Google Shape;5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663"/>
            <a:ext cx="9144000" cy="4857750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9" name="Google Shape;509;p23"/>
          <p:cNvPicPr preferRelativeResize="0"/>
          <p:nvPr/>
        </p:nvPicPr>
        <p:blipFill rotWithShape="1">
          <a:blip r:embed="rId5">
            <a:alphaModFix/>
          </a:blip>
          <a:srcRect l="23998" t="27588" r="26418" b="19752"/>
          <a:stretch/>
        </p:blipFill>
        <p:spPr>
          <a:xfrm>
            <a:off x="2197600" y="2879150"/>
            <a:ext cx="2561799" cy="1702251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27.07.2022</a:t>
            </a:r>
            <a:endParaRPr/>
          </a:p>
        </p:txBody>
      </p:sp>
      <p:sp>
        <p:nvSpPr>
          <p:cNvPr id="241" name="Google Shape;241;p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242" name="Google Shape;242;p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Application Overview</a:t>
            </a:r>
            <a:endParaRPr/>
          </a:p>
        </p:txBody>
      </p:sp>
      <p:pic>
        <p:nvPicPr>
          <p:cNvPr id="243" name="Google Shape;243;p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55" b="444"/>
          <a:stretch/>
        </p:blipFill>
        <p:spPr>
          <a:xfrm>
            <a:off x="0" y="1323495"/>
            <a:ext cx="9144000" cy="3304541"/>
          </a:xfrm>
          <a:prstGeom prst="rect">
            <a:avLst/>
          </a:prstGeom>
          <a:solidFill>
            <a:srgbClr val="FF99FF"/>
          </a:solidFill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e5a8fbeb6_3_20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15" name="Google Shape;515;g13e5a8fbeb6_3_20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30</a:t>
            </a:fld>
            <a:endParaRPr/>
          </a:p>
        </p:txBody>
      </p:sp>
      <p:sp>
        <p:nvSpPr>
          <p:cNvPr id="516" name="Google Shape;516;g13e5a8fbeb6_3_208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dirty="0"/>
              <a:t>Image Sources</a:t>
            </a:r>
            <a:endParaRPr dirty="0"/>
          </a:p>
        </p:txBody>
      </p:sp>
      <p:sp>
        <p:nvSpPr>
          <p:cNvPr id="517" name="Google Shape;517;g13e5a8fbeb6_3_208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6840" indent="0" fontAlgn="base">
              <a:buNone/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</a:t>
            </a:r>
            <a:r>
              <a:rPr lang="de-DE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C++ </a:t>
            </a:r>
            <a:r>
              <a:rPr lang="de-DE" sz="12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3"/>
              </a:rPr>
              <a:t>https://pbs.twimg.com/media/EWsdCpqX0AA6bvo?format=png&amp;name=small</a:t>
            </a:r>
            <a:endParaRPr lang="de-DE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6840" indent="0" fontAlgn="base">
              <a:buNone/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</a:t>
            </a:r>
            <a:r>
              <a:rPr lang="de-DE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CSV </a:t>
            </a:r>
            <a:r>
              <a:rPr lang="de-DE" sz="12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4"/>
              </a:rPr>
              <a:t>https://imgflip.com/i/4tqns4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16840" indent="0" fontAlgn="base">
              <a:buNone/>
            </a:pP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</a:t>
            </a:r>
            <a:r>
              <a:rPr lang="de-DE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Structure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Python </a:t>
            </a:r>
            <a:r>
              <a:rPr lang="de-DE" sz="1200" b="0" i="0" u="sng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hlinkClick r:id="rId5"/>
              </a:rPr>
              <a:t>https://i.pinimg.com/474x/10/33/37/103337054b70ccf07eb3a1f0a60a836a.jpg</a:t>
            </a:r>
            <a:endParaRPr lang="de-DE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6840" indent="0" fontAlgn="base">
              <a:buNone/>
            </a:pPr>
            <a:r>
              <a:rPr lang="de-DE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https://icons8.com/</a:t>
            </a:r>
            <a:r>
              <a:rPr lang="de-DE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16840" indent="0" fontAlgn="base">
              <a:buNone/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</a:rPr>
              <a:t>Outlook </a:t>
            </a: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hlinkClick r:id="rId7"/>
              </a:rPr>
              <a:t>https://www.dkriesel.com/_media/blog/2014/xerox-ccc-davidkriesel.pdf</a:t>
            </a: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de-DE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e5a8fbeb6_3_20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15" name="Google Shape;515;g13e5a8fbeb6_3_20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  <p:sp>
        <p:nvSpPr>
          <p:cNvPr id="516" name="Google Shape;516;g13e5a8fbeb6_3_208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 Appendix</a:t>
            </a:r>
            <a:endParaRPr/>
          </a:p>
        </p:txBody>
      </p:sp>
      <p:sp>
        <p:nvSpPr>
          <p:cNvPr id="517" name="Google Shape;517;g13e5a8fbeb6_3_208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/>
              <a:t>User </a:t>
            </a:r>
            <a:r>
              <a:rPr lang="de-DE" dirty="0" err="1"/>
              <a:t>Perception</a:t>
            </a:r>
            <a:r>
              <a:rPr lang="de-DE" dirty="0"/>
              <a:t> – Further </a:t>
            </a:r>
            <a:r>
              <a:rPr lang="de-DE" dirty="0" err="1"/>
              <a:t>Idea</a:t>
            </a:r>
            <a:r>
              <a:rPr lang="de-DE" dirty="0"/>
              <a:t> (Gamification)</a:t>
            </a:r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 err="1"/>
              <a:t>Questionnaire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 err="1"/>
              <a:t>Quotes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interview</a:t>
            </a:r>
            <a:endParaRPr dirty="0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dirty="0" err="1"/>
              <a:t>Visualizations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51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e5a8fbeb6_3_157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4114800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rPr lang="de-DE" i="1" dirty="0"/>
              <a:t>“</a:t>
            </a:r>
            <a:r>
              <a:rPr lang="de-DE" i="1" dirty="0" err="1"/>
              <a:t>It</a:t>
            </a:r>
            <a:r>
              <a:rPr lang="de-DE" i="1" dirty="0"/>
              <a:t> </a:t>
            </a:r>
            <a:r>
              <a:rPr lang="de-DE" i="1" dirty="0" err="1"/>
              <a:t>would</a:t>
            </a:r>
            <a:r>
              <a:rPr lang="de-DE" i="1" dirty="0"/>
              <a:t> </a:t>
            </a:r>
            <a:r>
              <a:rPr lang="de-DE" i="1" dirty="0" err="1"/>
              <a:t>certainly</a:t>
            </a:r>
            <a:r>
              <a:rPr lang="de-DE" i="1" dirty="0"/>
              <a:t> </a:t>
            </a:r>
            <a:r>
              <a:rPr lang="de-DE" i="1" dirty="0" err="1"/>
              <a:t>be</a:t>
            </a:r>
            <a:r>
              <a:rPr lang="de-DE" i="1" dirty="0"/>
              <a:t> </a:t>
            </a:r>
            <a:r>
              <a:rPr lang="de-DE" i="1" dirty="0" err="1"/>
              <a:t>good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design a game </a:t>
            </a:r>
            <a:r>
              <a:rPr lang="de-DE" i="1" dirty="0" err="1"/>
              <a:t>according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b="1" i="1" dirty="0" err="1"/>
              <a:t>gamification</a:t>
            </a:r>
            <a:r>
              <a:rPr lang="de-DE" i="1" dirty="0"/>
              <a:t> </a:t>
            </a:r>
            <a:r>
              <a:rPr lang="de-DE" i="1" dirty="0" err="1"/>
              <a:t>principle</a:t>
            </a:r>
            <a:r>
              <a:rPr lang="de-DE" i="1" dirty="0"/>
              <a:t> and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create</a:t>
            </a:r>
            <a:r>
              <a:rPr lang="de-DE" i="1" dirty="0"/>
              <a:t> </a:t>
            </a:r>
            <a:r>
              <a:rPr lang="de-DE" b="1" i="1" dirty="0" err="1"/>
              <a:t>incentives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stay</a:t>
            </a:r>
            <a:r>
              <a:rPr lang="de-DE" i="1" dirty="0"/>
              <a:t> </a:t>
            </a:r>
            <a:r>
              <a:rPr lang="de-DE" i="1" dirty="0" err="1"/>
              <a:t>focused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</a:t>
            </a:r>
            <a:r>
              <a:rPr lang="de-DE" i="1" dirty="0" err="1"/>
              <a:t>much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possible.”</a:t>
            </a:r>
            <a:endParaRPr dirty="0"/>
          </a:p>
        </p:txBody>
      </p:sp>
      <p:sp>
        <p:nvSpPr>
          <p:cNvPr id="406" name="Google Shape;406;g13e5a8fbeb6_3_15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407" name="Google Shape;407;g13e5a8fbeb6_3_15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  <p:sp>
        <p:nvSpPr>
          <p:cNvPr id="408" name="Google Shape;408;g13e5a8fbeb6_3_15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dirty="0" err="1"/>
              <a:t>Results</a:t>
            </a:r>
            <a:r>
              <a:rPr lang="de-DE" dirty="0"/>
              <a:t>: User </a:t>
            </a:r>
            <a:r>
              <a:rPr lang="de-DE" dirty="0" err="1"/>
              <a:t>Idea</a:t>
            </a:r>
            <a:endParaRPr dirty="0"/>
          </a:p>
        </p:txBody>
      </p:sp>
      <p:pic>
        <p:nvPicPr>
          <p:cNvPr id="409" name="Google Shape;409;g13e5a8fbeb6_3_157" descr="Ein Bild, das Tex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0170" y="2694266"/>
            <a:ext cx="865516" cy="8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3e5a8fbeb6_3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5786" y="3333562"/>
            <a:ext cx="865516" cy="8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3e5a8fbeb6_3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8938" y="1188000"/>
            <a:ext cx="865516" cy="8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3e5a8fbeb6_3_157" descr="Ein Bild, das Text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743" y="3559782"/>
            <a:ext cx="865516" cy="8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3e5a8fbeb6_3_157" descr="Ein Bild, das Tex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60170" y="1187137"/>
            <a:ext cx="865516" cy="8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3e5a8fbeb6_3_1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94554" y="1933510"/>
            <a:ext cx="865516" cy="865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03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e5a8fbeb6_3_215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General: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rPr lang="de-DE"/>
              <a:t>Let’s talk about your experience with the entire application in the experiment.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How did you perceive the application?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didn’t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Did the application help you to remain attentive? (1 no - 5 absolutely)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Did the application disrupt you? (1 yes, strong disruption - 5 not at all)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Would you like to continue using this application or parts of it? - If yes, why? If no, why not? (1 no - 5 absolutely)</a:t>
            </a:r>
            <a:endParaRPr/>
          </a:p>
        </p:txBody>
      </p:sp>
      <p:sp>
        <p:nvSpPr>
          <p:cNvPr id="523" name="Google Shape;523;g13e5a8fbeb6_3_215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24" name="Google Shape;524;g13e5a8fbeb6_3_215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  <p:sp>
        <p:nvSpPr>
          <p:cNvPr id="525" name="Google Shape;525;g13e5a8fbeb6_3_215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Questionnaire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e5a8fbeb6_3_222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Popups: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rPr lang="de-DE"/>
              <a:t>Let’s talk about the popup windows shown during the meeting.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How did you perceive the popup windows?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didn’t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Would you like to continue using this feature? - If yes, why? If no, why not? (1 no - 5 absolutely)</a:t>
            </a:r>
            <a:endParaRPr/>
          </a:p>
        </p:txBody>
      </p:sp>
      <p:sp>
        <p:nvSpPr>
          <p:cNvPr id="531" name="Google Shape;531;g13e5a8fbeb6_3_22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32" name="Google Shape;532;g13e5a8fbeb6_3_22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34</a:t>
            </a:fld>
            <a:endParaRPr/>
          </a:p>
        </p:txBody>
      </p:sp>
      <p:sp>
        <p:nvSpPr>
          <p:cNvPr id="533" name="Google Shape;533;g13e5a8fbeb6_3_22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Questionnaire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e5a8fbeb6_3_229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Dashboard: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rPr lang="de-DE"/>
              <a:t>Let’s talk about the dashboard shown after the meeting.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How did you perceive the dashboard?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didn’t you like about it?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Would you like to continue using this feature? - If yes, why? If no, why not? (1 no - 5 absolutely)</a:t>
            </a:r>
            <a:endParaRPr/>
          </a:p>
        </p:txBody>
      </p:sp>
      <p:sp>
        <p:nvSpPr>
          <p:cNvPr id="539" name="Google Shape;539;g13e5a8fbeb6_3_22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40" name="Google Shape;540;g13e5a8fbeb6_3_22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35</a:t>
            </a:fld>
            <a:endParaRPr/>
          </a:p>
        </p:txBody>
      </p:sp>
      <p:sp>
        <p:nvSpPr>
          <p:cNvPr id="541" name="Google Shape;541;g13e5a8fbeb6_3_22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Questionnaire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5a8fbeb6_3_236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Visualizations: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rPr lang="de-DE"/>
              <a:t>Let’s talk about the specific visualizations contained in the dashboard shown after the meeting.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How did you perceive the visualizations, i.e. the Heat Map and the other one, let’s call it a donut chart?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 you like about each of those?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What didn’t you like about each of those?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In a direct comparison, do you prefer any of those? If so, why?</a:t>
            </a:r>
            <a:endParaRPr/>
          </a:p>
        </p:txBody>
      </p:sp>
      <p:sp>
        <p:nvSpPr>
          <p:cNvPr id="547" name="Google Shape;547;g13e5a8fbeb6_3_23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48" name="Google Shape;548;g13e5a8fbeb6_3_23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36</a:t>
            </a:fld>
            <a:endParaRPr/>
          </a:p>
        </p:txBody>
      </p:sp>
      <p:sp>
        <p:nvSpPr>
          <p:cNvPr id="549" name="Google Shape;549;g13e5a8fbeb6_3_23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Questionnaire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e5a8fbeb6_3_243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Tool was very </a:t>
            </a:r>
            <a:r>
              <a:rPr lang="de-DE" b="1" i="1"/>
              <a:t>restrained</a:t>
            </a:r>
            <a:r>
              <a:rPr lang="de-DE" i="1"/>
              <a:t> and still served its purpose.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Probably especially helpful in a </a:t>
            </a:r>
            <a:r>
              <a:rPr lang="de-DE" b="1" i="1"/>
              <a:t>noisy/restless environment</a:t>
            </a:r>
            <a:r>
              <a:rPr lang="de-DE" i="1"/>
              <a:t> when you don't realize how distracted you are.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When I looked away, it </a:t>
            </a:r>
            <a:r>
              <a:rPr lang="de-DE" b="1" i="1"/>
              <a:t>immediately reminded me</a:t>
            </a:r>
            <a:r>
              <a:rPr lang="de-DE" i="1"/>
              <a:t> that I should look again.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If you know that the program is running, then </a:t>
            </a:r>
            <a:r>
              <a:rPr lang="de-DE" b="1" i="1"/>
              <a:t>subconsciously</a:t>
            </a:r>
            <a:r>
              <a:rPr lang="de-DE" i="1"/>
              <a:t> you </a:t>
            </a:r>
            <a:r>
              <a:rPr lang="de-DE" b="1" i="1"/>
              <a:t>automatically</a:t>
            </a:r>
            <a:r>
              <a:rPr lang="de-DE" i="1"/>
              <a:t> look much more at the screen and are </a:t>
            </a:r>
            <a:r>
              <a:rPr lang="de-DE" b="1" i="1"/>
              <a:t>more attentive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Basic idea</a:t>
            </a:r>
            <a:r>
              <a:rPr lang="de-DE" i="1"/>
              <a:t> is not bad.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555" name="Google Shape;555;g13e5a8fbeb6_3_243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56" name="Google Shape;556;g13e5a8fbeb6_3_243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37</a:t>
            </a:fld>
            <a:endParaRPr/>
          </a:p>
        </p:txBody>
      </p:sp>
      <p:sp>
        <p:nvSpPr>
          <p:cNvPr id="557" name="Google Shape;557;g13e5a8fbeb6_3_243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General</a:t>
            </a:r>
            <a:endParaRPr u="sng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e5a8fbeb6_3_250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i="1"/>
              <a:t>It </a:t>
            </a:r>
            <a:r>
              <a:rPr lang="de-DE" b="1" i="1"/>
              <a:t>didn't work </a:t>
            </a:r>
            <a:r>
              <a:rPr lang="de-DE" i="1"/>
              <a:t>when I held my phone close to the computer screen.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i="1"/>
              <a:t>I feel like it </a:t>
            </a:r>
            <a:r>
              <a:rPr lang="de-DE" b="1" i="1"/>
              <a:t>doesn't help me </a:t>
            </a:r>
            <a:r>
              <a:rPr lang="de-DE" i="1"/>
              <a:t>that much, but I'm also someone else who is generally very focused.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i="1"/>
              <a:t>I </a:t>
            </a:r>
            <a:r>
              <a:rPr lang="de-DE" b="1" i="1"/>
              <a:t>missed</a:t>
            </a:r>
            <a:r>
              <a:rPr lang="de-DE" i="1"/>
              <a:t> that there are explanations of the information in the dashboard. An </a:t>
            </a:r>
            <a:r>
              <a:rPr lang="de-DE" b="1" i="1"/>
              <a:t>explanatory text</a:t>
            </a:r>
            <a:r>
              <a:rPr lang="de-DE" i="1"/>
              <a:t>, especially for the heat map, would have been useful and helpful.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i="1"/>
              <a:t>It is a problem that you need </a:t>
            </a:r>
            <a:r>
              <a:rPr lang="de-DE" b="1" i="1"/>
              <a:t>extra hardware </a:t>
            </a:r>
            <a:r>
              <a:rPr lang="de-DE" i="1"/>
              <a:t>to be able to use the software in everyday life.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Char char="•"/>
            </a:pPr>
            <a:r>
              <a:rPr lang="de-DE" i="1"/>
              <a:t>If I get the </a:t>
            </a:r>
            <a:r>
              <a:rPr lang="de-DE" b="1" i="1"/>
              <a:t>hint that I am not attentive</a:t>
            </a:r>
            <a:r>
              <a:rPr lang="de-DE" i="1"/>
              <a:t>, then I first have to think about where and what to click now. This means that </a:t>
            </a:r>
            <a:r>
              <a:rPr lang="de-DE" b="1" i="1"/>
              <a:t>I first have to focus my attention on the program</a:t>
            </a:r>
            <a:r>
              <a:rPr lang="de-DE" i="1"/>
              <a:t> instead of being able to concentrate directly on the content again. A </a:t>
            </a:r>
            <a:r>
              <a:rPr lang="de-DE" b="1" i="1"/>
              <a:t>better alternative </a:t>
            </a:r>
            <a:r>
              <a:rPr lang="de-DE" i="1"/>
              <a:t>would have been to be able to remove the popup by </a:t>
            </a:r>
            <a:r>
              <a:rPr lang="de-DE" b="1" i="1"/>
              <a:t>moving the mouse</a:t>
            </a:r>
            <a:r>
              <a:rPr lang="de-DE" i="1"/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88000"/>
              <a:buFont typeface="Arial"/>
              <a:buNone/>
            </a:pPr>
            <a:endParaRPr/>
          </a:p>
        </p:txBody>
      </p:sp>
      <p:sp>
        <p:nvSpPr>
          <p:cNvPr id="563" name="Google Shape;563;g13e5a8fbeb6_3_250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64" name="Google Shape;564;g13e5a8fbeb6_3_250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38</a:t>
            </a:fld>
            <a:endParaRPr/>
          </a:p>
        </p:txBody>
      </p:sp>
      <p:sp>
        <p:nvSpPr>
          <p:cNvPr id="565" name="Google Shape;565;g13e5a8fbeb6_3_250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General</a:t>
            </a:r>
            <a:endParaRPr u="sng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e5a8fbeb6_3_257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software is </a:t>
            </a:r>
            <a:r>
              <a:rPr lang="de-DE" b="1" i="1"/>
              <a:t>too sensitive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software is </a:t>
            </a:r>
            <a:r>
              <a:rPr lang="de-DE" b="1" i="1"/>
              <a:t>not sensitive enough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When you look out the window or drink, the program thinks you're </a:t>
            </a:r>
            <a:r>
              <a:rPr lang="de-DE" b="1" i="1"/>
              <a:t>inattentive, but that's not necessarily the case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compulsion</a:t>
            </a:r>
            <a:r>
              <a:rPr lang="de-DE" i="1"/>
              <a:t> to constantly look at the screen could perhaps also be </a:t>
            </a:r>
            <a:r>
              <a:rPr lang="de-DE" b="1" i="1"/>
              <a:t>counterproductive</a:t>
            </a:r>
            <a:r>
              <a:rPr lang="de-DE" i="1"/>
              <a:t> over a longer period of time.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It would certainly be good to design a game according to the </a:t>
            </a:r>
            <a:r>
              <a:rPr lang="de-DE" b="1" i="1"/>
              <a:t>gamification</a:t>
            </a:r>
            <a:r>
              <a:rPr lang="de-DE" i="1"/>
              <a:t> principle and to create </a:t>
            </a:r>
            <a:r>
              <a:rPr lang="de-DE" b="1" i="1"/>
              <a:t>incentives</a:t>
            </a:r>
            <a:r>
              <a:rPr lang="de-DE" i="1"/>
              <a:t> to stay focused as much as possible.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program interferes very much with </a:t>
            </a:r>
            <a:r>
              <a:rPr lang="de-DE" b="1" i="1"/>
              <a:t>privacy, I felt monitored</a:t>
            </a:r>
            <a:r>
              <a:rPr lang="de-DE" i="1"/>
              <a:t>.</a:t>
            </a:r>
            <a:endParaRPr/>
          </a:p>
        </p:txBody>
      </p:sp>
      <p:sp>
        <p:nvSpPr>
          <p:cNvPr id="571" name="Google Shape;571;g13e5a8fbeb6_3_25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72" name="Google Shape;572;g13e5a8fbeb6_3_25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39</a:t>
            </a:fld>
            <a:endParaRPr/>
          </a:p>
        </p:txBody>
      </p:sp>
      <p:sp>
        <p:nvSpPr>
          <p:cNvPr id="573" name="Google Shape;573;g13e5a8fbeb6_3_25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General</a:t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Redirect users' attention to what is currently important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Helps the user to stay focused longer</a:t>
            </a:r>
            <a:endParaRPr/>
          </a:p>
          <a:p>
            <a:pPr marL="266771" lvl="1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Give insights about the reason for the attention loss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Enables a learning process for the user</a:t>
            </a:r>
            <a:endParaRPr/>
          </a:p>
          <a:p>
            <a:pPr marL="266771" lvl="1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Prevent attention loss in the first place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50" name="Google Shape;250;p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251" name="Google Shape;251;p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What is our application capable of?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e5a8fbeb6_3_264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buttons</a:t>
            </a:r>
            <a:r>
              <a:rPr lang="de-DE" i="1"/>
              <a:t> are nice.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Nice </a:t>
            </a:r>
            <a:r>
              <a:rPr lang="de-DE" b="1" i="1"/>
              <a:t>colors</a:t>
            </a:r>
            <a:r>
              <a:rPr lang="de-DE" i="1"/>
              <a:t>.</a:t>
            </a:r>
            <a:endParaRPr i="1"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Meaningful</a:t>
            </a:r>
            <a:r>
              <a:rPr lang="de-DE" i="1"/>
              <a:t>, not disturbing.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Effective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Text</a:t>
            </a:r>
            <a:r>
              <a:rPr lang="de-DE" i="1"/>
              <a:t> was relatively </a:t>
            </a:r>
            <a:r>
              <a:rPr lang="de-DE" b="1" i="1"/>
              <a:t>short</a:t>
            </a:r>
            <a:r>
              <a:rPr lang="de-DE" i="1"/>
              <a:t> and unambiguous.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It is </a:t>
            </a:r>
            <a:r>
              <a:rPr lang="de-DE" b="1" i="1"/>
              <a:t>easy and quick to get rid of</a:t>
            </a:r>
            <a:r>
              <a:rPr lang="de-DE" i="1"/>
              <a:t> the windows.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extra button </a:t>
            </a:r>
            <a:r>
              <a:rPr lang="de-DE" i="1"/>
              <a:t>was good, with which you could tell the program that you were attentive.</a:t>
            </a:r>
            <a:endParaRPr/>
          </a:p>
        </p:txBody>
      </p:sp>
      <p:sp>
        <p:nvSpPr>
          <p:cNvPr id="579" name="Google Shape;579;g13e5a8fbeb6_3_264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80" name="Google Shape;580;g13e5a8fbeb6_3_264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40</a:t>
            </a:fld>
            <a:endParaRPr/>
          </a:p>
        </p:txBody>
      </p:sp>
      <p:sp>
        <p:nvSpPr>
          <p:cNvPr id="581" name="Google Shape;581;g13e5a8fbeb6_3_264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Popups</a:t>
            </a:r>
            <a:endParaRPr u="sng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e5a8fbeb6_3_271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didn't like the </a:t>
            </a:r>
            <a:r>
              <a:rPr lang="de-DE" b="1" i="1"/>
              <a:t>window size and type of overlay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surface</a:t>
            </a:r>
            <a:r>
              <a:rPr lang="de-DE" i="1"/>
              <a:t> is not pretty, too minimalistic.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text was too long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If the popup pops up because I'm </a:t>
            </a:r>
            <a:r>
              <a:rPr lang="de-DE" b="1" i="1"/>
              <a:t>not looking at the screen, then I don't even notice it</a:t>
            </a:r>
            <a:r>
              <a:rPr lang="de-DE" i="1"/>
              <a:t>.</a:t>
            </a:r>
            <a:endParaRPr/>
          </a:p>
        </p:txBody>
      </p:sp>
      <p:sp>
        <p:nvSpPr>
          <p:cNvPr id="587" name="Google Shape;587;g13e5a8fbeb6_3_271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88" name="Google Shape;588;g13e5a8fbeb6_3_271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41</a:t>
            </a:fld>
            <a:endParaRPr/>
          </a:p>
        </p:txBody>
      </p:sp>
      <p:sp>
        <p:nvSpPr>
          <p:cNvPr id="589" name="Google Shape;589;g13e5a8fbeb6_3_271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Popups</a:t>
            </a:r>
            <a:endParaRPr u="sn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e5a8fbeb6_3_278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It was good to get an analysis at all. The analysis can help to </a:t>
            </a:r>
            <a:r>
              <a:rPr lang="de-DE" b="1" i="1"/>
              <a:t>continuously improve </a:t>
            </a:r>
            <a:r>
              <a:rPr lang="de-DE" i="1"/>
              <a:t>every time you use it (i.e. </a:t>
            </a:r>
            <a:r>
              <a:rPr lang="de-DE" b="1" i="1"/>
              <a:t>across</a:t>
            </a:r>
            <a:r>
              <a:rPr lang="de-DE" i="1"/>
              <a:t> individual </a:t>
            </a:r>
            <a:r>
              <a:rPr lang="de-DE" b="1" i="1"/>
              <a:t>sessions</a:t>
            </a:r>
            <a:r>
              <a:rPr lang="de-DE" i="1"/>
              <a:t>).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Meaningful analyses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Interesting to see </a:t>
            </a:r>
            <a:r>
              <a:rPr lang="de-DE" b="1" i="1"/>
              <a:t>when you paid more attention </a:t>
            </a:r>
            <a:r>
              <a:rPr lang="de-DE" i="1"/>
              <a:t>and when you paid less attention.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I'm very </a:t>
            </a:r>
            <a:r>
              <a:rPr lang="de-DE" b="1" i="1"/>
              <a:t>data savvy</a:t>
            </a:r>
            <a:r>
              <a:rPr lang="de-DE" i="1"/>
              <a:t>, so I like the analytics and visualizations in the dashboard.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donut chart </a:t>
            </a:r>
            <a:r>
              <a:rPr lang="de-DE" i="1"/>
              <a:t>was very good.</a:t>
            </a:r>
            <a:endParaRPr/>
          </a:p>
        </p:txBody>
      </p:sp>
      <p:sp>
        <p:nvSpPr>
          <p:cNvPr id="595" name="Google Shape;595;g13e5a8fbeb6_3_27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596" name="Google Shape;596;g13e5a8fbeb6_3_27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42</a:t>
            </a:fld>
            <a:endParaRPr/>
          </a:p>
        </p:txBody>
      </p:sp>
      <p:sp>
        <p:nvSpPr>
          <p:cNvPr id="597" name="Google Shape;597;g13e5a8fbeb6_3_278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Dashboard</a:t>
            </a:r>
            <a:endParaRPr u="sng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e5a8fbeb6_3_285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</a:t>
            </a:r>
            <a:r>
              <a:rPr lang="de-DE" b="1" i="1"/>
              <a:t>missed</a:t>
            </a:r>
            <a:r>
              <a:rPr lang="de-DE" i="1"/>
              <a:t> that there are explanations of the information in the dashboard. An </a:t>
            </a:r>
            <a:r>
              <a:rPr lang="de-DE" b="1" i="1"/>
              <a:t>explanatory text</a:t>
            </a:r>
            <a:r>
              <a:rPr lang="de-DE" i="1"/>
              <a:t>, especially for the heat map, would have been useful and helpful.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display and listing </a:t>
            </a:r>
            <a:r>
              <a:rPr lang="de-DE" i="1"/>
              <a:t>of the different </a:t>
            </a:r>
            <a:r>
              <a:rPr lang="de-DE" b="1" i="1"/>
              <a:t>events</a:t>
            </a:r>
            <a:r>
              <a:rPr lang="de-DE" i="1"/>
              <a:t> was not particularly helpful.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 i="1"/>
              <a:t>Graph</a:t>
            </a:r>
            <a:r>
              <a:rPr lang="de-DE" i="1"/>
              <a:t> with the timeline was </a:t>
            </a:r>
            <a:r>
              <a:rPr lang="de-DE" b="1" i="1"/>
              <a:t>incomprehensible</a:t>
            </a:r>
            <a:r>
              <a:rPr lang="de-DE" i="1"/>
              <a:t>.</a:t>
            </a:r>
            <a:endParaRPr/>
          </a:p>
        </p:txBody>
      </p:sp>
      <p:sp>
        <p:nvSpPr>
          <p:cNvPr id="603" name="Google Shape;603;g13e5a8fbeb6_3_285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604" name="Google Shape;604;g13e5a8fbeb6_3_285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43</a:t>
            </a:fld>
            <a:endParaRPr/>
          </a:p>
        </p:txBody>
      </p:sp>
      <p:sp>
        <p:nvSpPr>
          <p:cNvPr id="605" name="Google Shape;605;g13e5a8fbeb6_3_285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Dashboard</a:t>
            </a:r>
            <a:endParaRPr u="sng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3e5a8fbeb6_3_292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I'm familiar with the concept of the </a:t>
            </a:r>
            <a:r>
              <a:rPr lang="de-DE" b="1" i="1"/>
              <a:t>heat map </a:t>
            </a:r>
            <a:r>
              <a:rPr lang="de-DE" i="1"/>
              <a:t>and found it a </a:t>
            </a:r>
            <a:r>
              <a:rPr lang="de-DE" b="1" i="1"/>
              <a:t>nice</a:t>
            </a:r>
            <a:r>
              <a:rPr lang="de-DE" i="1"/>
              <a:t> visualization. But I </a:t>
            </a:r>
            <a:r>
              <a:rPr lang="de-DE" b="1" i="1"/>
              <a:t>don't know if it's really helpful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liked the </a:t>
            </a:r>
            <a:r>
              <a:rPr lang="de-DE" b="1" i="1"/>
              <a:t>donut </a:t>
            </a:r>
            <a:r>
              <a:rPr lang="de-DE" i="1"/>
              <a:t>chart. You can see well in the </a:t>
            </a:r>
            <a:r>
              <a:rPr lang="de-DE" b="1" i="1"/>
              <a:t>comparison</a:t>
            </a:r>
            <a:r>
              <a:rPr lang="de-DE" i="1"/>
              <a:t> of the total time, with which you have </a:t>
            </a:r>
            <a:r>
              <a:rPr lang="de-DE" b="1" i="1"/>
              <a:t>spent how much time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donut</a:t>
            </a:r>
            <a:r>
              <a:rPr lang="de-DE" i="1"/>
              <a:t> chart is </a:t>
            </a:r>
            <a:r>
              <a:rPr lang="de-DE" b="1" i="1"/>
              <a:t>more intuitive </a:t>
            </a:r>
            <a:r>
              <a:rPr lang="de-DE" i="1"/>
              <a:t>than the heat map. Especially if you have </a:t>
            </a:r>
            <a:r>
              <a:rPr lang="de-DE" b="1" i="1"/>
              <a:t>no previous knowledge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guess the </a:t>
            </a:r>
            <a:r>
              <a:rPr lang="de-DE" b="1" i="1"/>
              <a:t>donut</a:t>
            </a:r>
            <a:r>
              <a:rPr lang="de-DE" i="1"/>
              <a:t> chart provides </a:t>
            </a:r>
            <a:r>
              <a:rPr lang="de-DE" b="1" i="1"/>
              <a:t>more information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donut</a:t>
            </a:r>
            <a:r>
              <a:rPr lang="de-DE" i="1"/>
              <a:t> chart is an alternative to the heat map, which I find </a:t>
            </a:r>
            <a:r>
              <a:rPr lang="de-DE" b="1" i="1"/>
              <a:t>less intuitive</a:t>
            </a:r>
            <a:r>
              <a:rPr lang="de-DE" i="1"/>
              <a:t>, but which also offers </a:t>
            </a:r>
            <a:r>
              <a:rPr lang="de-DE" b="1" i="1"/>
              <a:t>more accurate information </a:t>
            </a:r>
            <a:r>
              <a:rPr lang="de-DE" i="1"/>
              <a:t>because there are hard percentages. I would love to </a:t>
            </a:r>
            <a:r>
              <a:rPr lang="de-DE" b="1" i="1"/>
              <a:t>use both </a:t>
            </a:r>
            <a:r>
              <a:rPr lang="de-DE" i="1"/>
              <a:t>tools.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To my taste, I liked the heat map better.</a:t>
            </a:r>
            <a:endParaRPr/>
          </a:p>
        </p:txBody>
      </p:sp>
      <p:sp>
        <p:nvSpPr>
          <p:cNvPr id="611" name="Google Shape;611;g13e5a8fbeb6_3_29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612" name="Google Shape;612;g13e5a8fbeb6_3_29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44</a:t>
            </a:fld>
            <a:endParaRPr/>
          </a:p>
        </p:txBody>
      </p:sp>
      <p:sp>
        <p:nvSpPr>
          <p:cNvPr id="613" name="Google Shape;613;g13e5a8fbeb6_3_29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Visualizations</a:t>
            </a:r>
            <a:endParaRPr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e5a8fbeb6_3_299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labels</a:t>
            </a:r>
            <a:r>
              <a:rPr lang="de-DE" i="1"/>
              <a:t> were </a:t>
            </a:r>
            <a:r>
              <a:rPr lang="de-DE" b="1" i="1"/>
              <a:t>not entirely clear</a:t>
            </a:r>
            <a:r>
              <a:rPr lang="de-DE" i="1"/>
              <a:t>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was very </a:t>
            </a:r>
            <a:r>
              <a:rPr lang="de-DE" b="1" i="1"/>
              <a:t>confused by the heat map </a:t>
            </a:r>
            <a:r>
              <a:rPr lang="de-DE" i="1"/>
              <a:t>and couldn't interpret it.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heat map </a:t>
            </a:r>
            <a:r>
              <a:rPr lang="de-DE" i="1"/>
              <a:t>is reasonably </a:t>
            </a:r>
            <a:r>
              <a:rPr lang="de-DE" b="1" i="1"/>
              <a:t>intuitive</a:t>
            </a:r>
            <a:r>
              <a:rPr lang="de-DE" i="1"/>
              <a:t>, but I missed other concise explanations.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I think I prefer the </a:t>
            </a:r>
            <a:r>
              <a:rPr lang="de-DE" b="1" i="1"/>
              <a:t>donut</a:t>
            </a:r>
            <a:r>
              <a:rPr lang="de-DE" i="1"/>
              <a:t> chart because it </a:t>
            </a:r>
            <a:r>
              <a:rPr lang="de-DE" b="1" i="1"/>
              <a:t>summarizes</a:t>
            </a:r>
            <a:r>
              <a:rPr lang="de-DE" i="1"/>
              <a:t> the information </a:t>
            </a:r>
            <a:r>
              <a:rPr lang="de-DE" b="1" i="1"/>
              <a:t>more clearly</a:t>
            </a:r>
            <a:r>
              <a:rPr lang="de-DE" i="1"/>
              <a:t>, while you have to search for it in the heat map itself and then also have to be able to interpret it.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i="1"/>
              <a:t>The </a:t>
            </a:r>
            <a:r>
              <a:rPr lang="de-DE" b="1" i="1"/>
              <a:t>visualizations show </a:t>
            </a:r>
            <a:r>
              <a:rPr lang="de-DE" i="1"/>
              <a:t>you again that you are constantly being </a:t>
            </a:r>
            <a:r>
              <a:rPr lang="de-DE" b="1" i="1"/>
              <a:t>monitored</a:t>
            </a:r>
            <a:r>
              <a:rPr lang="de-DE" i="1"/>
              <a:t>, which is scary.</a:t>
            </a:r>
            <a:endParaRPr/>
          </a:p>
        </p:txBody>
      </p:sp>
      <p:sp>
        <p:nvSpPr>
          <p:cNvPr id="619" name="Google Shape;619;g13e5a8fbeb6_3_29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620" name="Google Shape;620;g13e5a8fbeb6_3_29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45</a:t>
            </a:fld>
            <a:endParaRPr/>
          </a:p>
        </p:txBody>
      </p:sp>
      <p:sp>
        <p:nvSpPr>
          <p:cNvPr id="621" name="Google Shape;621;g13e5a8fbeb6_3_29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Quotes: User Perception – </a:t>
            </a:r>
            <a:r>
              <a:rPr lang="de-DE" u="sng"/>
              <a:t>Visualizations</a:t>
            </a:r>
            <a:endParaRPr u="sng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e5a8fbeb6_3_306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rPr lang="de-DE"/>
              <a:t>Enriching the dashboard part of the program with various other/new visualization techniques: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 b="1"/>
              <a:t>Radial Transition Graph (RTG):</a:t>
            </a:r>
            <a:r>
              <a:rPr lang="de-DE"/>
              <a:t> (Blascheck et al. (2017) </a:t>
            </a:r>
            <a:r>
              <a:rPr lang="de-DE" i="1"/>
              <a:t>Visual comparison of eye movement patterns</a:t>
            </a:r>
            <a:r>
              <a:rPr lang="de-DE"/>
              <a:t>. Computer Graphics Forum, 36(3):87–97).)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Predecessors of the RTG: </a:t>
            </a:r>
            <a:r>
              <a:rPr lang="de-DE" b="1"/>
              <a:t>Circular Heat Map Transition Diagram:</a:t>
            </a:r>
            <a:r>
              <a:rPr lang="de-DE"/>
              <a:t> (Blascheck, T., Raschke, M., &amp; Ertl, T. (2013). </a:t>
            </a:r>
            <a:r>
              <a:rPr lang="de-DE" i="1"/>
              <a:t>Circular heat map transition diagram</a:t>
            </a:r>
            <a:r>
              <a:rPr lang="de-DE"/>
              <a:t>. ETSA '13.)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627" name="Google Shape;627;g13e5a8fbeb6_3_30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de-DE"/>
              <a:t>26.01.2022</a:t>
            </a:r>
            <a:endParaRPr/>
          </a:p>
        </p:txBody>
      </p:sp>
      <p:sp>
        <p:nvSpPr>
          <p:cNvPr id="628" name="Google Shape;628;g13e5a8fbeb6_3_30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46</a:t>
            </a:fld>
            <a:endParaRPr/>
          </a:p>
        </p:txBody>
      </p:sp>
      <p:sp>
        <p:nvSpPr>
          <p:cNvPr id="629" name="Google Shape;629;g13e5a8fbeb6_3_30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Future Work: Visualizations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e5a8fbeb6_7_2"/>
          <p:cNvSpPr txBox="1">
            <a:spLocks noGrp="1"/>
          </p:cNvSpPr>
          <p:nvPr>
            <p:ph type="body" idx="1"/>
          </p:nvPr>
        </p:nvSpPr>
        <p:spPr>
          <a:xfrm>
            <a:off x="396000" y="1188000"/>
            <a:ext cx="36537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b="1"/>
              <a:t>Radial Transition Graph:</a:t>
            </a:r>
            <a:endParaRPr b="1"/>
          </a:p>
        </p:txBody>
      </p:sp>
      <p:sp>
        <p:nvSpPr>
          <p:cNvPr id="635" name="Google Shape;635;g13e5a8fbeb6_7_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26.01.2022</a:t>
            </a:r>
            <a:endParaRPr/>
          </a:p>
        </p:txBody>
      </p:sp>
      <p:sp>
        <p:nvSpPr>
          <p:cNvPr id="636" name="Google Shape;636;g13e5a8fbeb6_7_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47</a:t>
            </a:fld>
            <a:endParaRPr/>
          </a:p>
        </p:txBody>
      </p:sp>
      <p:sp>
        <p:nvSpPr>
          <p:cNvPr id="637" name="Google Shape;637;g13e5a8fbeb6_7_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Outlook: Visualization Options</a:t>
            </a:r>
            <a:endParaRPr/>
          </a:p>
        </p:txBody>
      </p:sp>
      <p:pic>
        <p:nvPicPr>
          <p:cNvPr id="638" name="Google Shape;638;g13e5a8fbeb6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37" y="1789900"/>
            <a:ext cx="4263414" cy="24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3e5a8fbeb6_7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00" y="1789912"/>
            <a:ext cx="3568825" cy="24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13e5a8fbeb6_7_2"/>
          <p:cNvSpPr txBox="1">
            <a:spLocks noGrp="1"/>
          </p:cNvSpPr>
          <p:nvPr>
            <p:ph type="body" idx="1"/>
          </p:nvPr>
        </p:nvSpPr>
        <p:spPr>
          <a:xfrm>
            <a:off x="4480525" y="1174500"/>
            <a:ext cx="36537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-DE" b="1"/>
              <a:t> Areas of Interest (AOI):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e5a8fbeb6_3_322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Circular Heat Map Transition Diagram (Blascheck, T., Raschke, M., &amp; Ertl, T. (2013). </a:t>
            </a:r>
            <a:r>
              <a:rPr lang="de-DE" i="1"/>
              <a:t>Circular heat map transition diagram</a:t>
            </a:r>
            <a:r>
              <a:rPr lang="de-DE"/>
              <a:t>. ETSA '13.)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646" name="Google Shape;646;g13e5a8fbeb6_3_322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de-DE"/>
              <a:t>26.01.2022</a:t>
            </a:r>
            <a:endParaRPr/>
          </a:p>
        </p:txBody>
      </p:sp>
      <p:sp>
        <p:nvSpPr>
          <p:cNvPr id="647" name="Google Shape;647;g13e5a8fbeb6_3_322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lang="de-DE"/>
              <a:t>48</a:t>
            </a:fld>
            <a:endParaRPr/>
          </a:p>
        </p:txBody>
      </p:sp>
      <p:sp>
        <p:nvSpPr>
          <p:cNvPr id="648" name="Google Shape;648;g13e5a8fbeb6_3_322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Outlook: Visualization Options</a:t>
            </a:r>
            <a:endParaRPr/>
          </a:p>
        </p:txBody>
      </p:sp>
      <p:pic>
        <p:nvPicPr>
          <p:cNvPr id="649" name="Google Shape;649;g13e5a8fbeb6_3_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234" y="2455580"/>
            <a:ext cx="2373577" cy="204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3e5a8fbeb6_3_3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7995" y="2371778"/>
            <a:ext cx="2087807" cy="213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13e5a8fbeb6_3_3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2986" y="2455580"/>
            <a:ext cx="2027837" cy="20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258" name="Google Shape;258;p5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First look at our application</a:t>
            </a:r>
            <a:endParaRPr/>
          </a:p>
        </p:txBody>
      </p:sp>
      <p:pic>
        <p:nvPicPr>
          <p:cNvPr id="259" name="Google Shape;25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00" y="834811"/>
            <a:ext cx="6941127" cy="390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8343900" cy="336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GUI consists of three main interfaces: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Interface for launch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Interface for Popup's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Interface for the final summary</a:t>
            </a:r>
            <a:endParaRPr/>
          </a:p>
          <a:p>
            <a:pPr marL="266771" lvl="1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None/>
            </a:pP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Each Interface helps to reach a function of our application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Launch Interface enables prevention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Popup Interface enables reaction to attention loss</a:t>
            </a:r>
            <a:endParaRPr/>
          </a:p>
          <a:p>
            <a:pPr marL="470422" lvl="1" indent="-203651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84"/>
              <a:buFont typeface="Arial"/>
              <a:buChar char="•"/>
            </a:pPr>
            <a:r>
              <a:rPr lang="de-DE"/>
              <a:t>Summary Interface enables the learning process</a:t>
            </a:r>
            <a:endParaRPr/>
          </a:p>
        </p:txBody>
      </p:sp>
      <p:sp>
        <p:nvSpPr>
          <p:cNvPr id="265" name="Google Shape;265;p6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66" name="Google Shape;266;p6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Let‘s have a closer look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3609243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Only strictly necessary information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User is heavily guided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Starts and finishes the recording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body" idx="2"/>
          </p:nvPr>
        </p:nvSpPr>
        <p:spPr>
          <a:xfrm>
            <a:off x="4629150" y="1188000"/>
            <a:ext cx="4114799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918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Interface for launch</a:t>
            </a:r>
            <a:endParaRPr/>
          </a:p>
        </p:txBody>
      </p:sp>
      <p:pic>
        <p:nvPicPr>
          <p:cNvPr id="277" name="Google Shape;27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00700"/>
            <a:ext cx="4157882" cy="27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7680" y="1000700"/>
            <a:ext cx="4157882" cy="2735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458" y="104092"/>
            <a:ext cx="4153442" cy="363115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8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3609243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Minimalistic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Option for the user to give feedback about his or her attention state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Adapts message based on reason for attention loss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The goal is to redirect the attention back to the presentation, not to our program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85" name="Google Shape;285;p8"/>
          <p:cNvSpPr txBox="1">
            <a:spLocks noGrp="1"/>
          </p:cNvSpPr>
          <p:nvPr>
            <p:ph type="body" idx="2"/>
          </p:nvPr>
        </p:nvSpPr>
        <p:spPr>
          <a:xfrm>
            <a:off x="4629150" y="1188000"/>
            <a:ext cx="4114799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918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87" name="Google Shape;287;p8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88" name="Google Shape;288;p8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Interface for PopUps</a:t>
            </a:r>
            <a:endParaRPr/>
          </a:p>
        </p:txBody>
      </p:sp>
      <p:pic>
        <p:nvPicPr>
          <p:cNvPr id="289" name="Google Shape;28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7680" y="1000700"/>
            <a:ext cx="4157882" cy="274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>
            <a:spLocks noGrp="1"/>
          </p:cNvSpPr>
          <p:nvPr>
            <p:ph type="body" idx="1"/>
          </p:nvPr>
        </p:nvSpPr>
        <p:spPr>
          <a:xfrm>
            <a:off x="400050" y="1188000"/>
            <a:ext cx="3399126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20365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Summary of the whole meeting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Different Statistics organized in Tabs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Give user the ability to learn from his or her attention losses</a:t>
            </a:r>
            <a:endParaRPr/>
          </a:p>
          <a:p>
            <a:pPr marL="203652" lvl="0" indent="-20365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de-DE"/>
              <a:t>Can easily be extended to show further insights</a:t>
            </a:r>
            <a:endParaRPr/>
          </a:p>
          <a:p>
            <a:pPr marL="203652" lvl="0" indent="-9189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95" name="Google Shape;295;p9"/>
          <p:cNvSpPr txBox="1">
            <a:spLocks noGrp="1"/>
          </p:cNvSpPr>
          <p:nvPr>
            <p:ph type="body" idx="2"/>
          </p:nvPr>
        </p:nvSpPr>
        <p:spPr>
          <a:xfrm>
            <a:off x="4629150" y="1188000"/>
            <a:ext cx="4114799" cy="344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03652" lvl="0" indent="-918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endParaRPr/>
          </a:p>
        </p:txBody>
      </p:sp>
      <p:sp>
        <p:nvSpPr>
          <p:cNvPr id="296" name="Google Shape;296;p9"/>
          <p:cNvSpPr txBox="1">
            <a:spLocks noGrp="1"/>
          </p:cNvSpPr>
          <p:nvPr>
            <p:ph type="dt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25.07.2022</a:t>
            </a:r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sldNum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Interface for the final summary</a:t>
            </a:r>
            <a:endParaRPr/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176" y="1063900"/>
            <a:ext cx="5157854" cy="30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rgbClr val="000000"/>
      </a:dk1>
      <a:lt1>
        <a:srgbClr val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1">
  <a:themeElements>
    <a:clrScheme name="KIT">
      <a:dk1>
        <a:srgbClr val="000000"/>
      </a:dk1>
      <a:lt1>
        <a:srgbClr val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2636</Words>
  <Application>Microsoft Office PowerPoint</Application>
  <PresentationFormat>Custom</PresentationFormat>
  <Paragraphs>413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Design1</vt:lpstr>
      <vt:lpstr>Design1</vt:lpstr>
      <vt:lpstr>PowerPoint Presentation</vt:lpstr>
      <vt:lpstr>PowerPoint Presentation</vt:lpstr>
      <vt:lpstr>Application Overview</vt:lpstr>
      <vt:lpstr>What is our application capable of?</vt:lpstr>
      <vt:lpstr>First look at our application</vt:lpstr>
      <vt:lpstr>Let‘s have a closer look</vt:lpstr>
      <vt:lpstr>Interface for launch</vt:lpstr>
      <vt:lpstr>Interface for PopUps</vt:lpstr>
      <vt:lpstr>Interface for the final summary</vt:lpstr>
      <vt:lpstr>Technical Structure</vt:lpstr>
      <vt:lpstr>Technical Structure – C++</vt:lpstr>
      <vt:lpstr>Technical Structure – CSV</vt:lpstr>
      <vt:lpstr>Technical Structure – Python</vt:lpstr>
      <vt:lpstr>Technical Structure – Python - Analyses region</vt:lpstr>
      <vt:lpstr>Technical Structure – Python</vt:lpstr>
      <vt:lpstr>Testing</vt:lpstr>
      <vt:lpstr>Testing – Procedure &amp; Sample</vt:lpstr>
      <vt:lpstr>Results: User Perception – Ratings</vt:lpstr>
      <vt:lpstr>Results: User Perception – General</vt:lpstr>
      <vt:lpstr>Results: User Perception – General</vt:lpstr>
      <vt:lpstr>Results: User Perception – Popups</vt:lpstr>
      <vt:lpstr>Results: User Perception – Dashboard</vt:lpstr>
      <vt:lpstr>Results: User Perception – Visualizations</vt:lpstr>
      <vt:lpstr>Results: User Perception – Visualizations</vt:lpstr>
      <vt:lpstr>Results: User Perception – Visualizations</vt:lpstr>
      <vt:lpstr>Outlook: Lessons Learned &amp; Further Development</vt:lpstr>
      <vt:lpstr>Outlook: Lessons Learned</vt:lpstr>
      <vt:lpstr>Outlook: Further Development - Machine Learning</vt:lpstr>
      <vt:lpstr>PowerPoint Presentation</vt:lpstr>
      <vt:lpstr>Image Sources</vt:lpstr>
      <vt:lpstr> Appendix</vt:lpstr>
      <vt:lpstr>Results: User Idea</vt:lpstr>
      <vt:lpstr>Questionnaire</vt:lpstr>
      <vt:lpstr>Questionnaire</vt:lpstr>
      <vt:lpstr>Questionnaire</vt:lpstr>
      <vt:lpstr>Questionnaire</vt:lpstr>
      <vt:lpstr>Quotes: User Perception – General</vt:lpstr>
      <vt:lpstr>Quotes: User Perception – General</vt:lpstr>
      <vt:lpstr>Quotes: User Perception – General</vt:lpstr>
      <vt:lpstr>Quotes: User Perception – Popups</vt:lpstr>
      <vt:lpstr>Quotes: User Perception – Popups</vt:lpstr>
      <vt:lpstr>Quotes: User Perception – Dashboard</vt:lpstr>
      <vt:lpstr>Quotes: User Perception – Dashboard</vt:lpstr>
      <vt:lpstr>Quotes: User Perception – Visualizations</vt:lpstr>
      <vt:lpstr>Quotes: User Perception – Visualizations</vt:lpstr>
      <vt:lpstr>Future Work: Visualizations</vt:lpstr>
      <vt:lpstr>Outlook: Visualization Options</vt:lpstr>
      <vt:lpstr>Outlook: Visualization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Ferlitz, Paul</cp:lastModifiedBy>
  <cp:revision>11</cp:revision>
  <dcterms:created xsi:type="dcterms:W3CDTF">2017-12-07T14:50:50Z</dcterms:created>
  <dcterms:modified xsi:type="dcterms:W3CDTF">2022-07-27T13:47:58Z</dcterms:modified>
</cp:coreProperties>
</file>